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78" r:id="rId2"/>
    <p:sldId id="267" r:id="rId3"/>
    <p:sldId id="269" r:id="rId4"/>
    <p:sldId id="273" r:id="rId5"/>
    <p:sldId id="265" r:id="rId6"/>
    <p:sldId id="266" r:id="rId7"/>
    <p:sldId id="270" r:id="rId8"/>
    <p:sldId id="271" r:id="rId9"/>
    <p:sldId id="274" r:id="rId10"/>
    <p:sldId id="275" r:id="rId11"/>
    <p:sldId id="276" r:id="rId12"/>
    <p:sldId id="277" r:id="rId13"/>
    <p:sldId id="272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EE21D-6379-4D0C-851F-82425F86358F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A97FF-4D9F-429E-9334-7AB8561F5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28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each picture comes</a:t>
            </a:r>
            <a:r>
              <a:rPr lang="en-GB" baseline="0" dirty="0"/>
              <a:t> up, ask pupils to identify it and discuss who in class uses it and how.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3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Allow pupils time to think,</a:t>
            </a:r>
            <a:r>
              <a:rPr lang="en-GB" baseline="0" dirty="0"/>
              <a:t> pair and share when answering the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6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Allow time for guessing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90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Discussion suggestions:</a:t>
            </a:r>
            <a:r>
              <a:rPr lang="en-GB" baseline="0" dirty="0"/>
              <a:t>  </a:t>
            </a:r>
            <a:r>
              <a:rPr lang="en-GB" dirty="0"/>
              <a:t>What</a:t>
            </a:r>
            <a:r>
              <a:rPr lang="en-GB" baseline="0" dirty="0"/>
              <a:t> could the consequences have been for the girl?  What could she do differently to avoid this?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924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pages will need to be printed</a:t>
            </a:r>
            <a:r>
              <a:rPr lang="en-GB" baseline="0" dirty="0"/>
              <a:t> before the lesson for use in small groups of 4 or 5.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54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can be created on the board with pupils writing their ideas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97FF-4D9F-429E-9334-7AB8561F5E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08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92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7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3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78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1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8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77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4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9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4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5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76BAB69-C747-4680-ACD9-877DF66FB12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5DE45223-6260-43D3-A252-A956CAA7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259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inkuknow.co.uk/11_13/help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Fl6S3ka_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GAXBz5kC3C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t-aware.org.uk/networks/tiktok/" TargetMode="External"/><Relationship Id="rId3" Type="http://schemas.openxmlformats.org/officeDocument/2006/relationships/hyperlink" Target="http://www.net-aware.org.uk/" TargetMode="External"/><Relationship Id="rId7" Type="http://schemas.openxmlformats.org/officeDocument/2006/relationships/hyperlink" Target="https://www.net-aware.org.uk/networks/facebook--messenge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t-aware.org.uk/networks/instagram/" TargetMode="External"/><Relationship Id="rId5" Type="http://schemas.openxmlformats.org/officeDocument/2006/relationships/hyperlink" Target="https://www.net-aware.org.uk/networks/whatsapp/" TargetMode="External"/><Relationship Id="rId4" Type="http://schemas.openxmlformats.org/officeDocument/2006/relationships/hyperlink" Target="https://www.net-aware.org.uk/networks/snapchat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6530-8BB6-4F5A-B82A-46F7A1D4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Mwb</a:t>
            </a:r>
            <a:r>
              <a:rPr lang="en-GB" dirty="0"/>
              <a:t>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2BDED-7821-4EFE-8B1C-274FCBE4F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Define risk.</a:t>
            </a:r>
          </a:p>
          <a:p>
            <a:endParaRPr lang="en-GB" sz="4000" dirty="0"/>
          </a:p>
          <a:p>
            <a:r>
              <a:rPr lang="en-GB" sz="4000" dirty="0"/>
              <a:t>Give an example of an activity that carries risk</a:t>
            </a:r>
          </a:p>
        </p:txBody>
      </p:sp>
    </p:spTree>
    <p:extLst>
      <p:ext uri="{BB962C8B-B14F-4D97-AF65-F5344CB8AC3E}">
        <p14:creationId xmlns:p14="http://schemas.microsoft.com/office/powerpoint/2010/main" val="32908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Is it real?</a:t>
            </a:r>
            <a:br>
              <a:rPr lang="en-GB" dirty="0"/>
            </a:br>
            <a:r>
              <a:rPr lang="en-GB" sz="2200" dirty="0"/>
              <a:t>Think about it: Have you ever felt jealous or inferior when you see a photograph on social media?</a:t>
            </a:r>
          </a:p>
        </p:txBody>
      </p:sp>
      <p:pic>
        <p:nvPicPr>
          <p:cNvPr id="1026" name="Picture 2" descr="I tried 'Instagram face' for a week and here's what happened...' - BBC Thre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459524" cy="250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89040"/>
            <a:ext cx="4597524" cy="3448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429000"/>
            <a:ext cx="3240360" cy="324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429" y="1988840"/>
            <a:ext cx="3292681" cy="33354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51720" y="2420888"/>
            <a:ext cx="5256584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What are we seeing here?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99792" y="2994283"/>
            <a:ext cx="4032448" cy="239929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Make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Airbrushing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Anything else?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061896" y="2409091"/>
            <a:ext cx="5256584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Why might these people not want to show off their true selves?</a:t>
            </a:r>
          </a:p>
          <a:p>
            <a:pPr algn="ctr"/>
            <a:r>
              <a:rPr lang="en-GB" sz="3200" dirty="0"/>
              <a:t>Think and feedback…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89956" y="2938013"/>
            <a:ext cx="4458308" cy="238622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800" dirty="0"/>
              <a:t>Low self esteem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800" dirty="0"/>
              <a:t>Inferiority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800" dirty="0"/>
              <a:t>Lacking in confidence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800" dirty="0"/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30404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33211"/>
            <a:ext cx="3169196" cy="18784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200" dirty="0"/>
              <a:t>How many of the photos we see are real?</a:t>
            </a:r>
          </a:p>
          <a:p>
            <a:pPr marL="0" indent="0">
              <a:buNone/>
            </a:pPr>
            <a:r>
              <a:rPr lang="en-GB" sz="3200" dirty="0"/>
              <a:t>Even the celebrities are at it?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09684"/>
            <a:ext cx="4517232" cy="236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702" y="3928510"/>
            <a:ext cx="4162539" cy="2341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31" y="3789285"/>
            <a:ext cx="4120703" cy="2601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052" y="3773261"/>
            <a:ext cx="3353016" cy="25243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0575" y="345793"/>
            <a:ext cx="8424936" cy="5760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283" y="1440089"/>
            <a:ext cx="3159034" cy="46663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6398" y="1440089"/>
            <a:ext cx="4101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So, a 12 year old girl sees a photo of Kim Kardashian, for example……</a:t>
            </a:r>
          </a:p>
          <a:p>
            <a:endParaRPr lang="en-GB" dirty="0"/>
          </a:p>
          <a:p>
            <a:r>
              <a:rPr lang="en-GB" dirty="0"/>
              <a:t>She wishes she was that tanned, thin </a:t>
            </a:r>
            <a:r>
              <a:rPr lang="en-GB" dirty="0" err="1"/>
              <a:t>etc</a:t>
            </a:r>
            <a:endParaRPr lang="en-GB" dirty="0"/>
          </a:p>
          <a:p>
            <a:r>
              <a:rPr lang="en-GB" dirty="0"/>
              <a:t>It could effect her mood, making her feel stressed or upset that she isn’t good enough.</a:t>
            </a:r>
          </a:p>
          <a:p>
            <a:endParaRPr lang="en-GB" dirty="0"/>
          </a:p>
          <a:p>
            <a:r>
              <a:rPr lang="en-GB" dirty="0"/>
              <a:t>Many months after this photo was taken Kardashian shared another image…</a:t>
            </a:r>
          </a:p>
        </p:txBody>
      </p:sp>
    </p:spTree>
    <p:extLst>
      <p:ext uri="{BB962C8B-B14F-4D97-AF65-F5344CB8AC3E}">
        <p14:creationId xmlns:p14="http://schemas.microsoft.com/office/powerpoint/2010/main" val="253012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is this a bad thing?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8" y="1378951"/>
            <a:ext cx="3686254" cy="544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71" y="1450860"/>
            <a:ext cx="5333839" cy="5373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0570" y="1792936"/>
            <a:ext cx="53434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So, a 12 year old girl sees a photo of Kim Kardashian, for example……</a:t>
            </a:r>
          </a:p>
          <a:p>
            <a:endParaRPr lang="en-GB" sz="2000" dirty="0"/>
          </a:p>
          <a:p>
            <a:r>
              <a:rPr lang="en-GB" sz="2000" dirty="0"/>
              <a:t>She wishes she was that tanned, thin </a:t>
            </a:r>
            <a:r>
              <a:rPr lang="en-GB" sz="2000" dirty="0" err="1"/>
              <a:t>etc</a:t>
            </a:r>
            <a:endParaRPr lang="en-GB" sz="2000" dirty="0"/>
          </a:p>
          <a:p>
            <a:r>
              <a:rPr lang="en-GB" sz="2000" dirty="0"/>
              <a:t>It could effect her mood, making her feel stressed or upset that she isn’t good enough. </a:t>
            </a:r>
          </a:p>
          <a:p>
            <a:endParaRPr lang="en-GB" sz="2000" dirty="0"/>
          </a:p>
          <a:p>
            <a:r>
              <a:rPr lang="en-GB" sz="2000" dirty="0"/>
              <a:t>She could start an unhealthy diet regime to replicate what she sees. Or she could start to hide her own body away.</a:t>
            </a:r>
          </a:p>
          <a:p>
            <a:endParaRPr lang="en-GB" sz="2000" dirty="0"/>
          </a:p>
          <a:p>
            <a:r>
              <a:rPr lang="en-GB" sz="2000" dirty="0"/>
              <a:t>Many months after this photo was taken Kardashian shared another image…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805334"/>
            <a:ext cx="2409825" cy="364807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971379" y="1725249"/>
            <a:ext cx="4824536" cy="47525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Kardashian revealed that she had worn a special type of corset which: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-Took 3 men to fasten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-She had to prepare to wear with special breathing training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-She could not sit down in all night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-Left marks and indentations on her body after she took it off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-Was so uncomfortable, she said </a:t>
            </a:r>
            <a:r>
              <a:rPr lang="en-GB" sz="2200" b="1" dirty="0">
                <a:solidFill>
                  <a:schemeClr val="bg1"/>
                </a:solidFill>
              </a:rPr>
              <a:t>“I have never felt pain like that in my life”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019" y="1450860"/>
            <a:ext cx="7772400" cy="47864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Does Kardashian have a responsibility to her fans to stop promoting such unhealthy and unrealistic body images?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OR</a:t>
            </a:r>
          </a:p>
          <a:p>
            <a:pPr algn="ctr"/>
            <a:endParaRPr lang="en-GB" sz="2400" dirty="0"/>
          </a:p>
          <a:p>
            <a:pPr algn="ctr"/>
            <a:r>
              <a:rPr lang="en-GB" sz="2400" b="1" dirty="0"/>
              <a:t>Should she be able to dress and share photos of her choice?</a:t>
            </a:r>
          </a:p>
        </p:txBody>
      </p:sp>
    </p:spTree>
    <p:extLst>
      <p:ext uri="{BB962C8B-B14F-4D97-AF65-F5344CB8AC3E}">
        <p14:creationId xmlns:p14="http://schemas.microsoft.com/office/powerpoint/2010/main" val="290074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Where can I get help?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2011680"/>
            <a:ext cx="7702624" cy="42062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/>
              </a:rPr>
              <a:t>https://www.thinkuknow.co.uk/11_13/help/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0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Whole class task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00" b="1" dirty="0"/>
              <a:t>Using all the information from the lesson, create </a:t>
            </a:r>
            <a:r>
              <a:rPr lang="en-GB" sz="2800" b="1"/>
              <a:t>a class </a:t>
            </a:r>
            <a:r>
              <a:rPr lang="en-GB" sz="2800" b="1" dirty="0"/>
              <a:t>list of Dos and Don’ts, focusing on online safety.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243062"/>
            <a:ext cx="4458816" cy="32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3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b="1" dirty="0">
                <a:solidFill>
                  <a:schemeClr val="accent4">
                    <a:lumMod val="50000"/>
                  </a:schemeClr>
                </a:solidFill>
              </a:rPr>
              <a:t>Online safety</a:t>
            </a:r>
            <a:endParaRPr lang="en-GB" sz="7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7417" y="2011363"/>
            <a:ext cx="5609166" cy="42068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" b="10000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744">
            <a:off x="6823784" y="510484"/>
            <a:ext cx="2564904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8" y="4941168"/>
            <a:ext cx="262890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6873">
            <a:off x="665642" y="2110066"/>
            <a:ext cx="4492217" cy="2989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4" y="4522195"/>
            <a:ext cx="3810000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124" y="1527067"/>
            <a:ext cx="2381250" cy="1914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6653" y="5084043"/>
            <a:ext cx="28575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46" y="1994161"/>
            <a:ext cx="2346032" cy="2346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3171" y="2440023"/>
            <a:ext cx="2185101" cy="2742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1979" y="3107921"/>
            <a:ext cx="39243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7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0"/>
            <a:ext cx="3370178" cy="1792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375315" cy="1792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42" y="-1564"/>
            <a:ext cx="3378258" cy="1794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82" y="2587744"/>
            <a:ext cx="2592288" cy="2569448"/>
          </a:xfrm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rgbClr val="FFFF00"/>
                </a:solidFill>
              </a:rPr>
              <a:t>1-How can some of these sites and apps cause safety issues for some young people?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endParaRPr lang="en-GB" sz="3200" dirty="0"/>
          </a:p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58727" y="2612762"/>
            <a:ext cx="2592288" cy="254443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GB" sz="2800" dirty="0">
                <a:solidFill>
                  <a:srgbClr val="FFFF00"/>
                </a:solidFill>
              </a:rPr>
              <a:t>2-How can some of these sites effect peoples self esteem and self confidence?</a:t>
            </a:r>
          </a:p>
          <a:p>
            <a:pPr marL="0" indent="0" algn="ctr">
              <a:buFont typeface="Wingdings" pitchFamily="2" charset="2"/>
              <a:buNone/>
            </a:pPr>
            <a:endParaRPr lang="en-GB" sz="3200" dirty="0"/>
          </a:p>
          <a:p>
            <a:pPr marL="0" indent="0" algn="ctr">
              <a:buFont typeface="Wingdings" pitchFamily="2" charset="2"/>
              <a:buNone/>
            </a:pPr>
            <a:endParaRPr lang="en-GB" sz="3200" dirty="0"/>
          </a:p>
          <a:p>
            <a:pPr marL="0" indent="0" algn="ctr">
              <a:buFont typeface="Wingdings" pitchFamily="2" charset="2"/>
              <a:buNone/>
            </a:pPr>
            <a:endParaRPr lang="en-GB" sz="3200" dirty="0"/>
          </a:p>
          <a:p>
            <a:pPr marL="0" indent="0" algn="ctr">
              <a:buFont typeface="Wingdings" pitchFamily="2" charset="2"/>
              <a:buNone/>
            </a:pPr>
            <a:endParaRPr lang="en-GB" sz="3200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32818A-2722-4541-87B8-8DE6E1AC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082" y="2736137"/>
            <a:ext cx="2316088" cy="22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6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	Safety:  How old do you have to be to use?…..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231" y="2121454"/>
            <a:ext cx="1769170" cy="9215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7003" y="2121453"/>
            <a:ext cx="1944216" cy="921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13+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94" y="3496760"/>
            <a:ext cx="1359594" cy="135959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68735" y="3448038"/>
            <a:ext cx="1419671" cy="13595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13+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269003"/>
            <a:ext cx="1548022" cy="15480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84899" y="2269003"/>
            <a:ext cx="1440160" cy="15841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16+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759" y="4418346"/>
            <a:ext cx="1503610" cy="150361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452320" y="4329246"/>
            <a:ext cx="1563687" cy="15303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13+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44" y="5310099"/>
            <a:ext cx="3924300" cy="11620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14056" y="5133470"/>
            <a:ext cx="1563687" cy="15303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13+</a:t>
            </a:r>
          </a:p>
        </p:txBody>
      </p:sp>
    </p:spTree>
    <p:extLst>
      <p:ext uri="{BB962C8B-B14F-4D97-AF65-F5344CB8AC3E}">
        <p14:creationId xmlns:p14="http://schemas.microsoft.com/office/powerpoint/2010/main" val="51026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747"/>
            <a:ext cx="9144000" cy="936104"/>
          </a:xfr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b="1" dirty="0"/>
              <a:t>Online safety:  </a:t>
            </a:r>
            <a:br>
              <a:rPr lang="en-GB" b="1" dirty="0"/>
            </a:br>
            <a:r>
              <a:rPr lang="en-GB" b="1" dirty="0"/>
              <a:t>Sharing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621" y="1124744"/>
            <a:ext cx="8579296" cy="4785395"/>
          </a:xfrm>
        </p:spPr>
        <p:txBody>
          <a:bodyPr/>
          <a:lstStyle/>
          <a:p>
            <a:pPr algn="ctr"/>
            <a:r>
              <a:rPr lang="en-GB" dirty="0">
                <a:hlinkClick r:id="rId3"/>
              </a:rPr>
              <a:t>https://www.youtube.com/watch?v=1FFl6S3ka_A</a:t>
            </a:r>
            <a:endParaRPr lang="en-GB" dirty="0"/>
          </a:p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2816"/>
            <a:ext cx="924080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2"/>
            <a:ext cx="9144000" cy="15087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b="1" dirty="0"/>
              <a:t>ONLINE SAFETY:  </a:t>
            </a:r>
            <a:br>
              <a:rPr lang="en-GB" b="1" dirty="0"/>
            </a:br>
            <a:r>
              <a:rPr lang="en-GB" b="1" dirty="0"/>
              <a:t>TRUST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87" y="1628589"/>
            <a:ext cx="8531225" cy="64807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linkClick r:id="rId2"/>
              </a:rPr>
              <a:t>https://www.youtube.com/watch?v=GAXBz5kC3CQ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AutoShape 2" descr="Image result for knight and princess"/>
          <p:cNvSpPr>
            <a:spLocks noChangeAspect="1" noChangeArrowheads="1"/>
          </p:cNvSpPr>
          <p:nvPr/>
        </p:nvSpPr>
        <p:spPr bwMode="auto">
          <a:xfrm>
            <a:off x="155575" y="-1790700"/>
            <a:ext cx="3667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1" y="2276661"/>
            <a:ext cx="936104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 links below are from the </a:t>
            </a:r>
            <a:r>
              <a:rPr lang="en-GB" dirty="0">
                <a:hlinkClick r:id="rId3"/>
              </a:rPr>
              <a:t>www.net-aware.org.uk</a:t>
            </a:r>
            <a:r>
              <a:rPr lang="en-GB" dirty="0"/>
              <a:t> website.  This site provides information and guidelines for young people on how to stay safe online.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COPIES OF THE NOTES IN THE FILES TO PRINT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https://www.net-aware.org.uk/networks/snapchat/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5"/>
              </a:rPr>
              <a:t>https://www.net-aware.org.uk/networks/whatsapp/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6"/>
              </a:rPr>
              <a:t>https://www.net-aware.org.uk/networks/instagram/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7"/>
              </a:rPr>
              <a:t>https://www.net-aware.org.uk/networks/facebook--messenger/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8"/>
              </a:rPr>
              <a:t>https://www.net-aware.org.uk/networks/tiktok/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69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dirty="0"/>
              <a:t>Read the information about the app or website. </a:t>
            </a:r>
          </a:p>
          <a:p>
            <a:pPr marL="0" indent="0">
              <a:buNone/>
            </a:pPr>
            <a:r>
              <a:rPr lang="en-GB" sz="3200" dirty="0"/>
              <a:t>Come up with:</a:t>
            </a:r>
          </a:p>
          <a:p>
            <a:r>
              <a:rPr lang="en-GB" sz="3200" dirty="0"/>
              <a:t>1 positive thing about using the site</a:t>
            </a:r>
          </a:p>
          <a:p>
            <a:r>
              <a:rPr lang="en-GB" sz="3200" dirty="0"/>
              <a:t>2 risks of using the site for young people.</a:t>
            </a:r>
          </a:p>
          <a:p>
            <a:r>
              <a:rPr lang="en-GB" sz="3200" dirty="0"/>
              <a:t>3 ways in which it could be made safer for young people </a:t>
            </a:r>
          </a:p>
          <a:p>
            <a:pPr marL="0" indent="0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b="1" dirty="0"/>
              <a:t>Be prepared to feedback the information to the rest of the class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99"/>
            <a:ext cx="2925669" cy="164568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612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So, how can social media effect our self-esteem?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2780928"/>
            <a:ext cx="2751509" cy="2751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2204864"/>
            <a:ext cx="56166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When you look through your social media, have you ever thought about how many posts are honest?</a:t>
            </a:r>
          </a:p>
          <a:p>
            <a:endParaRPr lang="en-GB" sz="2000" dirty="0"/>
          </a:p>
          <a:p>
            <a:r>
              <a:rPr lang="en-GB" sz="2000" dirty="0"/>
              <a:t>What percentage of what you see is positive or happy?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Think about your own day to day mood…</a:t>
            </a:r>
          </a:p>
          <a:p>
            <a:r>
              <a:rPr lang="en-GB" sz="2000" dirty="0"/>
              <a:t>Are you always upbeat? Or do you have days when you feel differently?</a:t>
            </a:r>
          </a:p>
          <a:p>
            <a:endParaRPr lang="en-GB" sz="2000" dirty="0"/>
          </a:p>
          <a:p>
            <a:pPr algn="ctr"/>
            <a:r>
              <a:rPr lang="en-GB" sz="2400" b="1" dirty="0"/>
              <a:t>Discuss with your class: </a:t>
            </a:r>
          </a:p>
          <a:p>
            <a:pPr algn="ctr"/>
            <a:r>
              <a:rPr lang="en-GB" sz="2400" b="1" dirty="0"/>
              <a:t>Why do social media posts always seem so happy or positive?</a:t>
            </a:r>
          </a:p>
        </p:txBody>
      </p:sp>
    </p:spTree>
    <p:extLst>
      <p:ext uri="{BB962C8B-B14F-4D97-AF65-F5344CB8AC3E}">
        <p14:creationId xmlns:p14="http://schemas.microsoft.com/office/powerpoint/2010/main" val="4031481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833</Words>
  <Application>Microsoft Office PowerPoint</Application>
  <PresentationFormat>On-screen Show (4:3)</PresentationFormat>
  <Paragraphs>106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Adobe Fan Heiti Std B</vt:lpstr>
      <vt:lpstr>Arial</vt:lpstr>
      <vt:lpstr>Calibri</vt:lpstr>
      <vt:lpstr>Corbel</vt:lpstr>
      <vt:lpstr>Wingdings</vt:lpstr>
      <vt:lpstr>Banded</vt:lpstr>
      <vt:lpstr>Mwb Retrieval</vt:lpstr>
      <vt:lpstr>Online safety</vt:lpstr>
      <vt:lpstr>PowerPoint Presentation</vt:lpstr>
      <vt:lpstr> Safety:  How old do you have to be to use?…..</vt:lpstr>
      <vt:lpstr>Online safety:   Sharing information</vt:lpstr>
      <vt:lpstr>ONLINE SAFETY:   TRUST</vt:lpstr>
      <vt:lpstr> Task</vt:lpstr>
      <vt:lpstr>PowerPoint Presentation</vt:lpstr>
      <vt:lpstr>So, how can social media effect our self-esteem?</vt:lpstr>
      <vt:lpstr>Is it real? Think about it: Have you ever felt jealous or inferior when you see a photograph on social media?</vt:lpstr>
      <vt:lpstr>PowerPoint Presentation</vt:lpstr>
      <vt:lpstr>Why is this a bad thing?</vt:lpstr>
      <vt:lpstr>Where can I get help?</vt:lpstr>
      <vt:lpstr>Whole class task</vt:lpstr>
    </vt:vector>
  </TitlesOfParts>
  <Company>The Sutton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Crossing road headphones</dc:title>
  <dc:creator>Elizabeth DUTTON</dc:creator>
  <cp:lastModifiedBy>E Cleator-Webb</cp:lastModifiedBy>
  <cp:revision>64</cp:revision>
  <dcterms:created xsi:type="dcterms:W3CDTF">2016-10-17T08:31:03Z</dcterms:created>
  <dcterms:modified xsi:type="dcterms:W3CDTF">2021-10-06T07:08:35Z</dcterms:modified>
</cp:coreProperties>
</file>