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7" r:id="rId4"/>
    <p:sldId id="262" r:id="rId5"/>
    <p:sldId id="259" r:id="rId6"/>
    <p:sldId id="260"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09ADFD-0B00-4E50-9A13-EE15BE5882A6}" type="datetimeFigureOut">
              <a:rPr lang="en-GB" smtClean="0"/>
              <a:t>09/02/2022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289891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09ADFD-0B00-4E50-9A13-EE15BE5882A6}" type="datetimeFigureOut">
              <a:rPr lang="en-GB" smtClean="0"/>
              <a:t>09/02/2022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214531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09ADFD-0B00-4E50-9A13-EE15BE5882A6}" type="datetimeFigureOut">
              <a:rPr lang="en-GB" smtClean="0"/>
              <a:t>09/02/2022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7810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09ADFD-0B00-4E50-9A13-EE15BE5882A6}" type="datetimeFigureOut">
              <a:rPr lang="en-GB" smtClean="0"/>
              <a:t>09/02/2022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2360A-D151-4DF2-BC28-CF6A7CCDB040}" type="slidenum">
              <a:rPr lang="en-GB" smtClean="0"/>
              <a:t>‹#›</a:t>
            </a:fld>
            <a:endParaRPr lang="en-GB"/>
          </a:p>
        </p:txBody>
      </p:sp>
      <p:sp>
        <p:nvSpPr>
          <p:cNvPr id="7" name="TextBox 6"/>
          <p:cNvSpPr txBox="1"/>
          <p:nvPr userDrawn="1"/>
        </p:nvSpPr>
        <p:spPr>
          <a:xfrm>
            <a:off x="0" y="6427113"/>
            <a:ext cx="12192000" cy="430887"/>
          </a:xfrm>
          <a:prstGeom prst="rect">
            <a:avLst/>
          </a:prstGeom>
          <a:solidFill>
            <a:srgbClr val="FFC000"/>
          </a:solidFill>
        </p:spPr>
        <p:txBody>
          <a:bodyPr wrap="square" rtlCol="0">
            <a:spAutoFit/>
          </a:bodyPr>
          <a:lstStyle/>
          <a:p>
            <a:pPr algn="ctr"/>
            <a:r>
              <a:rPr lang="en-GB" sz="2200" dirty="0"/>
              <a:t>Disability	Inclusion	Equality		Autism		Acceptance	Bullying</a:t>
            </a:r>
          </a:p>
        </p:txBody>
      </p:sp>
      <p:sp>
        <p:nvSpPr>
          <p:cNvPr id="9" name="TextBox 8"/>
          <p:cNvSpPr txBox="1"/>
          <p:nvPr userDrawn="1"/>
        </p:nvSpPr>
        <p:spPr>
          <a:xfrm>
            <a:off x="0" y="13156"/>
            <a:ext cx="12192000" cy="430887"/>
          </a:xfrm>
          <a:prstGeom prst="rect">
            <a:avLst/>
          </a:prstGeom>
          <a:solidFill>
            <a:srgbClr val="FFC000"/>
          </a:solidFill>
        </p:spPr>
        <p:txBody>
          <a:bodyPr wrap="square" rtlCol="0">
            <a:spAutoFit/>
          </a:bodyPr>
          <a:lstStyle/>
          <a:p>
            <a:pPr algn="ctr"/>
            <a:r>
              <a:rPr lang="en-GB" sz="2200" dirty="0"/>
              <a:t>LO:  To learn about how we</a:t>
            </a:r>
            <a:r>
              <a:rPr lang="en-GB" sz="2200" baseline="0" dirty="0"/>
              <a:t> can create a more inclusive society</a:t>
            </a:r>
            <a:r>
              <a:rPr lang="en-GB" sz="2200" dirty="0"/>
              <a:t>.</a:t>
            </a:r>
          </a:p>
        </p:txBody>
      </p:sp>
    </p:spTree>
    <p:extLst>
      <p:ext uri="{BB962C8B-B14F-4D97-AF65-F5344CB8AC3E}">
        <p14:creationId xmlns:p14="http://schemas.microsoft.com/office/powerpoint/2010/main" val="115244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09ADFD-0B00-4E50-9A13-EE15BE5882A6}" type="datetimeFigureOut">
              <a:rPr lang="en-GB" smtClean="0"/>
              <a:t>09/02/2022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131498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09ADFD-0B00-4E50-9A13-EE15BE5882A6}" type="datetimeFigureOut">
              <a:rPr lang="en-GB" smtClean="0"/>
              <a:t>09/02/2022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59015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09ADFD-0B00-4E50-9A13-EE15BE5882A6}" type="datetimeFigureOut">
              <a:rPr lang="en-GB" smtClean="0"/>
              <a:t>09/02/2022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13542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09ADFD-0B00-4E50-9A13-EE15BE5882A6}" type="datetimeFigureOut">
              <a:rPr lang="en-GB" smtClean="0"/>
              <a:t>09/02/2022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32653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9ADFD-0B00-4E50-9A13-EE15BE5882A6}" type="datetimeFigureOut">
              <a:rPr lang="en-GB" smtClean="0"/>
              <a:t>09/02/2022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328445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09ADFD-0B00-4E50-9A13-EE15BE5882A6}" type="datetimeFigureOut">
              <a:rPr lang="en-GB" smtClean="0"/>
              <a:t>09/02/2022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324115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09ADFD-0B00-4E50-9A13-EE15BE5882A6}" type="datetimeFigureOut">
              <a:rPr lang="en-GB" smtClean="0"/>
              <a:t>09/02/2022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2360A-D151-4DF2-BC28-CF6A7CCDB040}" type="slidenum">
              <a:rPr lang="en-GB" smtClean="0"/>
              <a:t>‹#›</a:t>
            </a:fld>
            <a:endParaRPr lang="en-GB"/>
          </a:p>
        </p:txBody>
      </p:sp>
    </p:spTree>
    <p:extLst>
      <p:ext uri="{BB962C8B-B14F-4D97-AF65-F5344CB8AC3E}">
        <p14:creationId xmlns:p14="http://schemas.microsoft.com/office/powerpoint/2010/main" val="105323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9ADFD-0B00-4E50-9A13-EE15BE5882A6}" type="datetimeFigureOut">
              <a:rPr lang="en-GB" smtClean="0"/>
              <a:t>09/02/2022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2360A-D151-4DF2-BC28-CF6A7CCDB040}" type="slidenum">
              <a:rPr lang="en-GB" smtClean="0"/>
              <a:t>‹#›</a:t>
            </a:fld>
            <a:endParaRPr lang="en-GB"/>
          </a:p>
        </p:txBody>
      </p:sp>
    </p:spTree>
    <p:extLst>
      <p:ext uri="{BB962C8B-B14F-4D97-AF65-F5344CB8AC3E}">
        <p14:creationId xmlns:p14="http://schemas.microsoft.com/office/powerpoint/2010/main" val="382100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koaa.com/news/2019/01/24/bullying-over-colostomy-bag-blamed-for-10-year-old-boys-suici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n%20makes%20inspiring%20vide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helensstar.co.uk/news/17393128.schoolgirl-shares-pictures-of-stoma-to-raise-awareness-after-10-year-old-bullied-boys-death/"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21835"/>
            <a:ext cx="12191999" cy="2412683"/>
          </a:xfrm>
        </p:spPr>
        <p:txBody>
          <a:bodyPr>
            <a:normAutofit fontScale="90000"/>
          </a:bodyPr>
          <a:lstStyle/>
          <a:p>
            <a:r>
              <a:rPr lang="en-GB" sz="10700" dirty="0"/>
              <a:t>Disability: </a:t>
            </a:r>
            <a:br>
              <a:rPr lang="en-GB" dirty="0"/>
            </a:br>
            <a:r>
              <a:rPr lang="en-GB" sz="4900" dirty="0"/>
              <a:t>A physical or mental condition that limits a person's movements, senses, or activities.</a:t>
            </a:r>
          </a:p>
        </p:txBody>
      </p:sp>
      <p:sp>
        <p:nvSpPr>
          <p:cNvPr id="3" name="Multiply 2"/>
          <p:cNvSpPr/>
          <p:nvPr/>
        </p:nvSpPr>
        <p:spPr>
          <a:xfrm>
            <a:off x="3349399" y="3460652"/>
            <a:ext cx="2208627" cy="227896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0" y="474063"/>
            <a:ext cx="12192000" cy="1569660"/>
          </a:xfrm>
          <a:prstGeom prst="rect">
            <a:avLst/>
          </a:prstGeom>
          <a:noFill/>
        </p:spPr>
        <p:txBody>
          <a:bodyPr wrap="square" rtlCol="0">
            <a:spAutoFit/>
          </a:bodyPr>
          <a:lstStyle/>
          <a:p>
            <a:pPr algn="ctr"/>
            <a:r>
              <a:rPr lang="en-GB" sz="9600" dirty="0"/>
              <a:t>Different</a:t>
            </a:r>
          </a:p>
        </p:txBody>
      </p:sp>
      <p:sp>
        <p:nvSpPr>
          <p:cNvPr id="6" name="Up Arrow 5"/>
          <p:cNvSpPr/>
          <p:nvPr/>
        </p:nvSpPr>
        <p:spPr>
          <a:xfrm rot="1849304">
            <a:off x="4383057" y="2079084"/>
            <a:ext cx="940357" cy="19387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05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Words</a:t>
            </a:r>
          </a:p>
        </p:txBody>
      </p:sp>
      <p:sp>
        <p:nvSpPr>
          <p:cNvPr id="3" name="Content Placeholder 2"/>
          <p:cNvSpPr>
            <a:spLocks noGrp="1"/>
          </p:cNvSpPr>
          <p:nvPr>
            <p:ph idx="1"/>
          </p:nvPr>
        </p:nvSpPr>
        <p:spPr>
          <a:xfrm>
            <a:off x="838200" y="1280160"/>
            <a:ext cx="10515600" cy="5092505"/>
          </a:xfrm>
        </p:spPr>
        <p:txBody>
          <a:bodyPr>
            <a:normAutofit fontScale="70000" lnSpcReduction="20000"/>
          </a:bodyPr>
          <a:lstStyle/>
          <a:p>
            <a:pPr marL="0" indent="0">
              <a:buNone/>
            </a:pPr>
            <a:r>
              <a:rPr lang="en-GB" sz="2900" b="1" u="sng" dirty="0">
                <a:solidFill>
                  <a:srgbClr val="7030A0"/>
                </a:solidFill>
              </a:rPr>
              <a:t>Inclusion</a:t>
            </a:r>
          </a:p>
          <a:p>
            <a:pPr marL="0" indent="0">
              <a:buNone/>
            </a:pPr>
            <a:r>
              <a:rPr lang="en-GB" sz="2900" b="1" dirty="0">
                <a:solidFill>
                  <a:srgbClr val="7030A0"/>
                </a:solidFill>
              </a:rPr>
              <a:t>The action or state of including or of being included within a group or structure.</a:t>
            </a:r>
          </a:p>
          <a:p>
            <a:pPr marL="0" indent="0">
              <a:buNone/>
            </a:pPr>
            <a:endParaRPr lang="en-GB" sz="2900" b="1" dirty="0"/>
          </a:p>
          <a:p>
            <a:pPr marL="0" indent="0">
              <a:buNone/>
            </a:pPr>
            <a:r>
              <a:rPr lang="en-GB" sz="2900" b="1" u="sng" dirty="0">
                <a:solidFill>
                  <a:srgbClr val="00B050"/>
                </a:solidFill>
              </a:rPr>
              <a:t>Equality</a:t>
            </a:r>
          </a:p>
          <a:p>
            <a:pPr marL="0" indent="0">
              <a:buNone/>
            </a:pPr>
            <a:r>
              <a:rPr lang="en-GB" sz="2900" b="1" dirty="0">
                <a:solidFill>
                  <a:srgbClr val="00B050"/>
                </a:solidFill>
              </a:rPr>
              <a:t>The state of being equal, especially in status, rights, or opportunities.</a:t>
            </a:r>
          </a:p>
          <a:p>
            <a:pPr marL="0" indent="0">
              <a:buNone/>
            </a:pPr>
            <a:endParaRPr lang="en-GB" sz="2900" b="1" dirty="0"/>
          </a:p>
          <a:p>
            <a:pPr marL="0" indent="0">
              <a:buNone/>
            </a:pPr>
            <a:r>
              <a:rPr lang="en-GB" sz="2900" b="1" u="sng" dirty="0">
                <a:solidFill>
                  <a:srgbClr val="00B050"/>
                </a:solidFill>
              </a:rPr>
              <a:t>Autism</a:t>
            </a:r>
          </a:p>
          <a:p>
            <a:pPr marL="0" indent="0">
              <a:buNone/>
            </a:pPr>
            <a:r>
              <a:rPr lang="en-GB" sz="2900" b="1" dirty="0">
                <a:solidFill>
                  <a:srgbClr val="00B050"/>
                </a:solidFill>
              </a:rPr>
              <a:t>A lifelong, developmental disability that affects how a person communicates with and relates to other people, and how they experience the world around them.</a:t>
            </a:r>
          </a:p>
          <a:p>
            <a:pPr marL="0" indent="0">
              <a:buNone/>
            </a:pPr>
            <a:endParaRPr lang="en-GB" sz="2900" b="1" u="sng" dirty="0"/>
          </a:p>
          <a:p>
            <a:pPr marL="0" indent="0">
              <a:buNone/>
            </a:pPr>
            <a:r>
              <a:rPr lang="en-GB" sz="2900" b="1" u="sng" dirty="0">
                <a:solidFill>
                  <a:srgbClr val="00B050"/>
                </a:solidFill>
              </a:rPr>
              <a:t>Acceptance</a:t>
            </a:r>
          </a:p>
          <a:p>
            <a:pPr marL="0" indent="0">
              <a:buNone/>
            </a:pPr>
            <a:r>
              <a:rPr lang="en-GB" sz="2900" b="1" dirty="0">
                <a:solidFill>
                  <a:srgbClr val="00B050"/>
                </a:solidFill>
              </a:rPr>
              <a:t>General agreement that someone should be included in a group.</a:t>
            </a:r>
          </a:p>
          <a:p>
            <a:pPr marL="0" indent="0">
              <a:buNone/>
            </a:pPr>
            <a:endParaRPr lang="en-GB" sz="2900" b="1" dirty="0"/>
          </a:p>
          <a:p>
            <a:pPr marL="0" indent="0">
              <a:buNone/>
            </a:pPr>
            <a:r>
              <a:rPr lang="en-GB" sz="2900" b="1" u="sng" dirty="0">
                <a:solidFill>
                  <a:srgbClr val="7030A0"/>
                </a:solidFill>
              </a:rPr>
              <a:t>Bullying</a:t>
            </a:r>
          </a:p>
          <a:p>
            <a:pPr marL="0" indent="0">
              <a:buNone/>
            </a:pPr>
            <a:r>
              <a:rPr lang="en-GB" sz="2900" b="1" dirty="0">
                <a:solidFill>
                  <a:srgbClr val="7030A0"/>
                </a:solidFill>
              </a:rPr>
              <a:t>Seeking to harm, intimidate, or coerce someone perceived as vulnerable.</a:t>
            </a:r>
          </a:p>
          <a:p>
            <a:pPr marL="0" indent="0">
              <a:buNone/>
            </a:pPr>
            <a:endParaRPr lang="en-GB" dirty="0"/>
          </a:p>
        </p:txBody>
      </p:sp>
    </p:spTree>
    <p:extLst>
      <p:ext uri="{BB962C8B-B14F-4D97-AF65-F5344CB8AC3E}">
        <p14:creationId xmlns:p14="http://schemas.microsoft.com/office/powerpoint/2010/main" val="222140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403" y="618978"/>
            <a:ext cx="10515600" cy="5600189"/>
          </a:xfrm>
        </p:spPr>
        <p:txBody>
          <a:bodyPr>
            <a:normAutofit fontScale="92500" lnSpcReduction="20000"/>
          </a:bodyPr>
          <a:lstStyle/>
          <a:p>
            <a:pPr marL="0" indent="0">
              <a:buNone/>
            </a:pPr>
            <a:r>
              <a:rPr lang="en-GB" sz="7000" dirty="0">
                <a:solidFill>
                  <a:srgbClr val="00B0F0"/>
                </a:solidFill>
              </a:rPr>
              <a:t>Bullying</a:t>
            </a:r>
            <a:endParaRPr lang="en-GB" dirty="0"/>
          </a:p>
          <a:p>
            <a:pPr marL="0" indent="0">
              <a:buNone/>
            </a:pPr>
            <a:r>
              <a:rPr lang="en-GB" dirty="0"/>
              <a:t>Please watch this video:  </a:t>
            </a:r>
          </a:p>
          <a:p>
            <a:pPr marL="0" indent="0">
              <a:buNone/>
            </a:pPr>
            <a:r>
              <a:rPr lang="en-GB" dirty="0">
                <a:hlinkClick r:id="rId2"/>
              </a:rPr>
              <a:t>Boy commits suicide after being bullied</a:t>
            </a:r>
            <a:endParaRPr lang="en-GB" dirty="0"/>
          </a:p>
          <a:p>
            <a:pPr marL="0" indent="0">
              <a:buNone/>
            </a:pPr>
            <a:endParaRPr lang="en-GB" dirty="0"/>
          </a:p>
          <a:p>
            <a:r>
              <a:rPr lang="en-GB" sz="3600" dirty="0"/>
              <a:t>How does this make you feel?</a:t>
            </a:r>
          </a:p>
          <a:p>
            <a:r>
              <a:rPr lang="en-GB" sz="3600" dirty="0"/>
              <a:t>What do you think could have happened to change the outcome?</a:t>
            </a:r>
          </a:p>
          <a:p>
            <a:pPr marL="0" indent="0">
              <a:buNone/>
            </a:pPr>
            <a:endParaRPr lang="en-GB" sz="3600" dirty="0"/>
          </a:p>
          <a:p>
            <a:pPr marL="0" indent="0">
              <a:buNone/>
            </a:pPr>
            <a:r>
              <a:rPr lang="en-GB" dirty="0"/>
              <a:t>The story resonated with many people.  They felt they had to do something to ensure this never happened to any child, ever again.  A campaign started on Twitter called #</a:t>
            </a:r>
            <a:r>
              <a:rPr lang="en-GB" dirty="0" err="1"/>
              <a:t>BagsOutForSeven</a:t>
            </a:r>
            <a:r>
              <a:rPr lang="en-GB" dirty="0"/>
              <a:t>, where people with bags known as Colostomy bags, Ostomy bags or Stomas, shared pictures of themselves in support of Seven.  They hoped by doing this, they could normalise the issue and stop any bullying. </a:t>
            </a:r>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7967882" y="618978"/>
            <a:ext cx="4088130" cy="2051313"/>
          </a:xfrm>
          <a:prstGeom prst="rect">
            <a:avLst/>
          </a:prstGeom>
        </p:spPr>
      </p:pic>
    </p:spTree>
    <p:extLst>
      <p:ext uri="{BB962C8B-B14F-4D97-AF65-F5344CB8AC3E}">
        <p14:creationId xmlns:p14="http://schemas.microsoft.com/office/powerpoint/2010/main" val="350448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883" y="562708"/>
            <a:ext cx="7405468" cy="5628323"/>
          </a:xfrm>
        </p:spPr>
        <p:txBody>
          <a:bodyPr/>
          <a:lstStyle/>
          <a:p>
            <a:pPr marL="0" indent="0">
              <a:buNone/>
            </a:pPr>
            <a:r>
              <a:rPr lang="en-GB" dirty="0"/>
              <a:t>One man even made a video, describing how his bag had not only saved his life, it had improved it. Read the following article and watch the accompanying video: </a:t>
            </a:r>
            <a:r>
              <a:rPr lang="en-GB" dirty="0">
                <a:hlinkClick r:id="rId2"/>
              </a:rPr>
              <a:t>Man makes inspiring video</a:t>
            </a:r>
            <a:endParaRPr lang="en-GB" dirty="0"/>
          </a:p>
          <a:p>
            <a:pPr marL="0" indent="0">
              <a:buNone/>
            </a:pPr>
            <a:endParaRPr lang="en-GB" dirty="0"/>
          </a:p>
          <a:p>
            <a:r>
              <a:rPr lang="en-GB" sz="3300" dirty="0"/>
              <a:t>How might this campaign have made Seven feel if he had seen it whilst he was alive?</a:t>
            </a:r>
          </a:p>
          <a:p>
            <a:r>
              <a:rPr lang="en-GB" sz="3300" dirty="0"/>
              <a:t>What else do you think could be done?</a:t>
            </a:r>
          </a:p>
          <a:p>
            <a:pPr marL="0" indent="0">
              <a:buNone/>
            </a:pPr>
            <a:endParaRPr lang="en-GB" dirty="0"/>
          </a:p>
        </p:txBody>
      </p:sp>
      <p:pic>
        <p:nvPicPr>
          <p:cNvPr id="4" name="Picture 3"/>
          <p:cNvPicPr>
            <a:picLocks noChangeAspect="1"/>
          </p:cNvPicPr>
          <p:nvPr/>
        </p:nvPicPr>
        <p:blipFill>
          <a:blip r:embed="rId3"/>
          <a:stretch>
            <a:fillRect/>
          </a:stretch>
        </p:blipFill>
        <p:spPr>
          <a:xfrm>
            <a:off x="7715757" y="661182"/>
            <a:ext cx="4177817" cy="3826412"/>
          </a:xfrm>
          <a:prstGeom prst="rect">
            <a:avLst/>
          </a:prstGeom>
        </p:spPr>
      </p:pic>
      <p:pic>
        <p:nvPicPr>
          <p:cNvPr id="5" name="Picture 4"/>
          <p:cNvPicPr>
            <a:picLocks noChangeAspect="1"/>
          </p:cNvPicPr>
          <p:nvPr/>
        </p:nvPicPr>
        <p:blipFill>
          <a:blip r:embed="rId4"/>
          <a:stretch>
            <a:fillRect/>
          </a:stretch>
        </p:blipFill>
        <p:spPr>
          <a:xfrm>
            <a:off x="2658795" y="4809197"/>
            <a:ext cx="2283767" cy="1522511"/>
          </a:xfrm>
          <a:prstGeom prst="rect">
            <a:avLst/>
          </a:prstGeom>
        </p:spPr>
      </p:pic>
    </p:spTree>
    <p:extLst>
      <p:ext uri="{BB962C8B-B14F-4D97-AF65-F5344CB8AC3E}">
        <p14:creationId xmlns:p14="http://schemas.microsoft.com/office/powerpoint/2010/main" val="216612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548640"/>
            <a:ext cx="8454683" cy="5628323"/>
          </a:xfrm>
        </p:spPr>
        <p:txBody>
          <a:bodyPr/>
          <a:lstStyle/>
          <a:p>
            <a:pPr marL="0" indent="0">
              <a:buNone/>
            </a:pPr>
            <a:r>
              <a:rPr lang="en-GB" dirty="0"/>
              <a:t>And what about in St Helens?</a:t>
            </a:r>
          </a:p>
          <a:p>
            <a:pPr marL="0" indent="0">
              <a:buNone/>
            </a:pPr>
            <a:r>
              <a:rPr lang="en-GB" dirty="0"/>
              <a:t>One of our very own pupils, Charlotte took the brave step of joining the campaign for Seven.</a:t>
            </a:r>
          </a:p>
          <a:p>
            <a:pPr marL="0" indent="0">
              <a:buNone/>
            </a:pPr>
            <a:r>
              <a:rPr lang="en-GB" dirty="0">
                <a:hlinkClick r:id="rId2"/>
              </a:rPr>
              <a:t>Charlotte</a:t>
            </a:r>
            <a:endParaRPr lang="en-GB" dirty="0"/>
          </a:p>
          <a:p>
            <a:pPr marL="0" indent="0">
              <a:buNone/>
            </a:pPr>
            <a:endParaRPr lang="en-GB" dirty="0"/>
          </a:p>
          <a:p>
            <a:pPr marL="0" indent="0">
              <a:buNone/>
            </a:pPr>
            <a:r>
              <a:rPr lang="en-GB" dirty="0"/>
              <a:t>Read the article and discuss:</a:t>
            </a:r>
          </a:p>
          <a:p>
            <a:r>
              <a:rPr lang="en-GB" sz="3300" dirty="0"/>
              <a:t>How you may have felt about sharing a picture like this, would it have been difficult?  If so, why?</a:t>
            </a:r>
          </a:p>
          <a:p>
            <a:r>
              <a:rPr lang="en-GB" sz="3300" dirty="0"/>
              <a:t>How might other teenagers living with a stoma feel when they see this article?</a:t>
            </a:r>
          </a:p>
        </p:txBody>
      </p:sp>
      <p:pic>
        <p:nvPicPr>
          <p:cNvPr id="5" name="Picture 4"/>
          <p:cNvPicPr>
            <a:picLocks noChangeAspect="1"/>
          </p:cNvPicPr>
          <p:nvPr/>
        </p:nvPicPr>
        <p:blipFill>
          <a:blip r:embed="rId3"/>
          <a:stretch>
            <a:fillRect/>
          </a:stretch>
        </p:blipFill>
        <p:spPr>
          <a:xfrm>
            <a:off x="8445236" y="668215"/>
            <a:ext cx="2892952" cy="2869809"/>
          </a:xfrm>
          <a:prstGeom prst="rect">
            <a:avLst/>
          </a:prstGeom>
        </p:spPr>
      </p:pic>
      <p:pic>
        <p:nvPicPr>
          <p:cNvPr id="6" name="Picture 5"/>
          <p:cNvPicPr>
            <a:picLocks noChangeAspect="1"/>
          </p:cNvPicPr>
          <p:nvPr/>
        </p:nvPicPr>
        <p:blipFill>
          <a:blip r:embed="rId4"/>
          <a:stretch>
            <a:fillRect/>
          </a:stretch>
        </p:blipFill>
        <p:spPr>
          <a:xfrm rot="20775856">
            <a:off x="8739075" y="4096117"/>
            <a:ext cx="3098207" cy="1904795"/>
          </a:xfrm>
          <a:prstGeom prst="rect">
            <a:avLst/>
          </a:prstGeom>
        </p:spPr>
      </p:pic>
    </p:spTree>
    <p:extLst>
      <p:ext uri="{BB962C8B-B14F-4D97-AF65-F5344CB8AC3E}">
        <p14:creationId xmlns:p14="http://schemas.microsoft.com/office/powerpoint/2010/main" val="199367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89" y="576775"/>
            <a:ext cx="11605846" cy="5600188"/>
          </a:xfrm>
        </p:spPr>
        <p:txBody>
          <a:bodyPr/>
          <a:lstStyle/>
          <a:p>
            <a:pPr marL="0" indent="0">
              <a:buNone/>
            </a:pPr>
            <a:r>
              <a:rPr lang="en-GB" sz="6600" dirty="0">
                <a:solidFill>
                  <a:srgbClr val="00B0F0"/>
                </a:solidFill>
              </a:rPr>
              <a:t>Inclusivity</a:t>
            </a:r>
          </a:p>
          <a:p>
            <a:pPr marL="0" indent="0">
              <a:buNone/>
            </a:pPr>
            <a:r>
              <a:rPr lang="en-GB" dirty="0"/>
              <a:t>There has been a lot of work done in the UK, with the aim of improving inclusivity and equality for people living with a disability.  For example…</a:t>
            </a:r>
          </a:p>
          <a:p>
            <a:pPr marL="0" indent="0">
              <a:buNone/>
            </a:pPr>
            <a:endParaRPr lang="en-GB" sz="6600" dirty="0"/>
          </a:p>
        </p:txBody>
      </p:sp>
      <p:pic>
        <p:nvPicPr>
          <p:cNvPr id="4" name="Picture 3"/>
          <p:cNvPicPr>
            <a:picLocks noChangeAspect="1"/>
          </p:cNvPicPr>
          <p:nvPr/>
        </p:nvPicPr>
        <p:blipFill>
          <a:blip r:embed="rId2"/>
          <a:stretch>
            <a:fillRect/>
          </a:stretch>
        </p:blipFill>
        <p:spPr>
          <a:xfrm>
            <a:off x="784566" y="2624723"/>
            <a:ext cx="4406411" cy="3304808"/>
          </a:xfrm>
          <a:prstGeom prst="rect">
            <a:avLst/>
          </a:prstGeom>
        </p:spPr>
      </p:pic>
      <p:pic>
        <p:nvPicPr>
          <p:cNvPr id="5" name="Picture 4"/>
          <p:cNvPicPr>
            <a:picLocks noChangeAspect="1"/>
          </p:cNvPicPr>
          <p:nvPr/>
        </p:nvPicPr>
        <p:blipFill>
          <a:blip r:embed="rId3"/>
          <a:stretch>
            <a:fillRect/>
          </a:stretch>
        </p:blipFill>
        <p:spPr>
          <a:xfrm>
            <a:off x="5961759" y="2624723"/>
            <a:ext cx="5632060" cy="3304808"/>
          </a:xfrm>
          <a:prstGeom prst="rect">
            <a:avLst/>
          </a:prstGeom>
        </p:spPr>
      </p:pic>
      <p:pic>
        <p:nvPicPr>
          <p:cNvPr id="6" name="Picture 5"/>
          <p:cNvPicPr>
            <a:picLocks noChangeAspect="1"/>
          </p:cNvPicPr>
          <p:nvPr/>
        </p:nvPicPr>
        <p:blipFill>
          <a:blip r:embed="rId4"/>
          <a:stretch>
            <a:fillRect/>
          </a:stretch>
        </p:blipFill>
        <p:spPr>
          <a:xfrm>
            <a:off x="3867444" y="2848377"/>
            <a:ext cx="3810000" cy="2857500"/>
          </a:xfrm>
          <a:prstGeom prst="rect">
            <a:avLst/>
          </a:prstGeom>
        </p:spPr>
      </p:pic>
      <p:pic>
        <p:nvPicPr>
          <p:cNvPr id="7" name="Picture 6"/>
          <p:cNvPicPr>
            <a:picLocks noChangeAspect="1"/>
          </p:cNvPicPr>
          <p:nvPr/>
        </p:nvPicPr>
        <p:blipFill>
          <a:blip r:embed="rId5"/>
          <a:stretch>
            <a:fillRect/>
          </a:stretch>
        </p:blipFill>
        <p:spPr>
          <a:xfrm>
            <a:off x="183610" y="561719"/>
            <a:ext cx="7732734" cy="4349663"/>
          </a:xfrm>
          <a:prstGeom prst="rect">
            <a:avLst/>
          </a:prstGeom>
        </p:spPr>
      </p:pic>
      <p:pic>
        <p:nvPicPr>
          <p:cNvPr id="8" name="Picture 7"/>
          <p:cNvPicPr>
            <a:picLocks noChangeAspect="1"/>
          </p:cNvPicPr>
          <p:nvPr/>
        </p:nvPicPr>
        <p:blipFill>
          <a:blip r:embed="rId6"/>
          <a:stretch>
            <a:fillRect/>
          </a:stretch>
        </p:blipFill>
        <p:spPr>
          <a:xfrm>
            <a:off x="4214490" y="561719"/>
            <a:ext cx="7748806" cy="4349663"/>
          </a:xfrm>
          <a:prstGeom prst="rect">
            <a:avLst/>
          </a:prstGeom>
        </p:spPr>
      </p:pic>
      <p:pic>
        <p:nvPicPr>
          <p:cNvPr id="9" name="Picture 8"/>
          <p:cNvPicPr>
            <a:picLocks noChangeAspect="1"/>
          </p:cNvPicPr>
          <p:nvPr/>
        </p:nvPicPr>
        <p:blipFill>
          <a:blip r:embed="rId7"/>
          <a:stretch>
            <a:fillRect/>
          </a:stretch>
        </p:blipFill>
        <p:spPr>
          <a:xfrm>
            <a:off x="183610" y="3305063"/>
            <a:ext cx="6479478" cy="2848122"/>
          </a:xfrm>
          <a:prstGeom prst="rect">
            <a:avLst/>
          </a:prstGeom>
        </p:spPr>
      </p:pic>
      <p:pic>
        <p:nvPicPr>
          <p:cNvPr id="10" name="Picture 9"/>
          <p:cNvPicPr>
            <a:picLocks noChangeAspect="1"/>
          </p:cNvPicPr>
          <p:nvPr/>
        </p:nvPicPr>
        <p:blipFill>
          <a:blip r:embed="rId8"/>
          <a:stretch>
            <a:fillRect/>
          </a:stretch>
        </p:blipFill>
        <p:spPr>
          <a:xfrm>
            <a:off x="4066471" y="3305063"/>
            <a:ext cx="7974743" cy="2848122"/>
          </a:xfrm>
          <a:prstGeom prst="rect">
            <a:avLst/>
          </a:prstGeom>
        </p:spPr>
      </p:pic>
      <p:pic>
        <p:nvPicPr>
          <p:cNvPr id="11" name="Picture 10"/>
          <p:cNvPicPr>
            <a:picLocks noChangeAspect="1"/>
          </p:cNvPicPr>
          <p:nvPr/>
        </p:nvPicPr>
        <p:blipFill>
          <a:blip r:embed="rId9"/>
          <a:stretch>
            <a:fillRect/>
          </a:stretch>
        </p:blipFill>
        <p:spPr>
          <a:xfrm>
            <a:off x="2190750" y="1905000"/>
            <a:ext cx="7810500" cy="3048000"/>
          </a:xfrm>
          <a:prstGeom prst="rect">
            <a:avLst/>
          </a:prstGeom>
        </p:spPr>
      </p:pic>
      <p:pic>
        <p:nvPicPr>
          <p:cNvPr id="12" name="Picture 11"/>
          <p:cNvPicPr>
            <a:picLocks noChangeAspect="1"/>
          </p:cNvPicPr>
          <p:nvPr/>
        </p:nvPicPr>
        <p:blipFill>
          <a:blip r:embed="rId10"/>
          <a:stretch>
            <a:fillRect/>
          </a:stretch>
        </p:blipFill>
        <p:spPr>
          <a:xfrm>
            <a:off x="151663" y="479920"/>
            <a:ext cx="4169143" cy="5898160"/>
          </a:xfrm>
          <a:prstGeom prst="rect">
            <a:avLst/>
          </a:prstGeom>
        </p:spPr>
      </p:pic>
      <p:pic>
        <p:nvPicPr>
          <p:cNvPr id="13" name="Picture 12"/>
          <p:cNvPicPr>
            <a:picLocks noChangeAspect="1"/>
          </p:cNvPicPr>
          <p:nvPr/>
        </p:nvPicPr>
        <p:blipFill>
          <a:blip r:embed="rId11"/>
          <a:stretch>
            <a:fillRect/>
          </a:stretch>
        </p:blipFill>
        <p:spPr>
          <a:xfrm>
            <a:off x="2752483" y="371475"/>
            <a:ext cx="9220200" cy="6486525"/>
          </a:xfrm>
          <a:prstGeom prst="rect">
            <a:avLst/>
          </a:prstGeom>
        </p:spPr>
      </p:pic>
      <p:pic>
        <p:nvPicPr>
          <p:cNvPr id="14" name="Picture 13"/>
          <p:cNvPicPr>
            <a:picLocks noChangeAspect="1"/>
          </p:cNvPicPr>
          <p:nvPr/>
        </p:nvPicPr>
        <p:blipFill>
          <a:blip r:embed="rId12"/>
          <a:stretch>
            <a:fillRect/>
          </a:stretch>
        </p:blipFill>
        <p:spPr>
          <a:xfrm>
            <a:off x="923076" y="2206798"/>
            <a:ext cx="9784316" cy="3114674"/>
          </a:xfrm>
          <a:prstGeom prst="rect">
            <a:avLst/>
          </a:prstGeom>
        </p:spPr>
      </p:pic>
      <p:pic>
        <p:nvPicPr>
          <p:cNvPr id="15" name="Picture 14"/>
          <p:cNvPicPr>
            <a:picLocks noChangeAspect="1"/>
          </p:cNvPicPr>
          <p:nvPr/>
        </p:nvPicPr>
        <p:blipFill>
          <a:blip r:embed="rId13"/>
          <a:stretch>
            <a:fillRect/>
          </a:stretch>
        </p:blipFill>
        <p:spPr>
          <a:xfrm>
            <a:off x="3734464" y="2183020"/>
            <a:ext cx="7256237" cy="3104057"/>
          </a:xfrm>
          <a:prstGeom prst="rect">
            <a:avLst/>
          </a:prstGeom>
        </p:spPr>
      </p:pic>
    </p:spTree>
    <p:extLst>
      <p:ext uri="{BB962C8B-B14F-4D97-AF65-F5344CB8AC3E}">
        <p14:creationId xmlns:p14="http://schemas.microsoft.com/office/powerpoint/2010/main" val="37795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ppt_w</p:attrName>
                                        </p:attrNameLst>
                                      </p:cBhvr>
                                      <p:tavLst>
                                        <p:tav tm="0" fmla="#ppt_w*sin(2.5*pi*$)">
                                          <p:val>
                                            <p:fltVal val="0"/>
                                          </p:val>
                                        </p:tav>
                                        <p:tav tm="100000">
                                          <p:val>
                                            <p:fltVal val="1"/>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anim calcmode="lin" valueType="num">
                                      <p:cBhvr>
                                        <p:cTn id="57" dur="2000" fill="hold"/>
                                        <p:tgtEl>
                                          <p:spTgt spid="11"/>
                                        </p:tgtEl>
                                        <p:attrNameLst>
                                          <p:attrName>ppt_w</p:attrName>
                                        </p:attrNameLst>
                                      </p:cBhvr>
                                      <p:tavLst>
                                        <p:tav tm="0" fmla="#ppt_w*sin(2.5*pi*$)">
                                          <p:val>
                                            <p:fltVal val="0"/>
                                          </p:val>
                                        </p:tav>
                                        <p:tav tm="100000">
                                          <p:val>
                                            <p:fltVal val="1"/>
                                          </p:val>
                                        </p:tav>
                                      </p:tavLst>
                                    </p:anim>
                                    <p:anim calcmode="lin" valueType="num">
                                      <p:cBhvr>
                                        <p:cTn id="5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000"/>
                                        <p:tgtEl>
                                          <p:spTgt spid="12"/>
                                        </p:tgtEl>
                                      </p:cBhvr>
                                    </p:animEffect>
                                    <p:anim calcmode="lin" valueType="num">
                                      <p:cBhvr>
                                        <p:cTn id="64" dur="2000" fill="hold"/>
                                        <p:tgtEl>
                                          <p:spTgt spid="12"/>
                                        </p:tgtEl>
                                        <p:attrNameLst>
                                          <p:attrName>ppt_w</p:attrName>
                                        </p:attrNameLst>
                                      </p:cBhvr>
                                      <p:tavLst>
                                        <p:tav tm="0" fmla="#ppt_w*sin(2.5*pi*$)">
                                          <p:val>
                                            <p:fltVal val="0"/>
                                          </p:val>
                                        </p:tav>
                                        <p:tav tm="100000">
                                          <p:val>
                                            <p:fltVal val="1"/>
                                          </p:val>
                                        </p:tav>
                                      </p:tavLst>
                                    </p:anim>
                                    <p:anim calcmode="lin" valueType="num">
                                      <p:cBhvr>
                                        <p:cTn id="6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2000"/>
                                        <p:tgtEl>
                                          <p:spTgt spid="13"/>
                                        </p:tgtEl>
                                      </p:cBhvr>
                                    </p:animEffect>
                                    <p:anim calcmode="lin" valueType="num">
                                      <p:cBhvr>
                                        <p:cTn id="71" dur="2000" fill="hold"/>
                                        <p:tgtEl>
                                          <p:spTgt spid="13"/>
                                        </p:tgtEl>
                                        <p:attrNameLst>
                                          <p:attrName>ppt_w</p:attrName>
                                        </p:attrNameLst>
                                      </p:cBhvr>
                                      <p:tavLst>
                                        <p:tav tm="0" fmla="#ppt_w*sin(2.5*pi*$)">
                                          <p:val>
                                            <p:fltVal val="0"/>
                                          </p:val>
                                        </p:tav>
                                        <p:tav tm="100000">
                                          <p:val>
                                            <p:fltVal val="1"/>
                                          </p:val>
                                        </p:tav>
                                      </p:tavLst>
                                    </p:anim>
                                    <p:anim calcmode="lin" valueType="num">
                                      <p:cBhvr>
                                        <p:cTn id="7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000"/>
                                        <p:tgtEl>
                                          <p:spTgt spid="14"/>
                                        </p:tgtEl>
                                      </p:cBhvr>
                                    </p:animEffect>
                                    <p:anim calcmode="lin" valueType="num">
                                      <p:cBhvr>
                                        <p:cTn id="78" dur="2000" fill="hold"/>
                                        <p:tgtEl>
                                          <p:spTgt spid="14"/>
                                        </p:tgtEl>
                                        <p:attrNameLst>
                                          <p:attrName>ppt_w</p:attrName>
                                        </p:attrNameLst>
                                      </p:cBhvr>
                                      <p:tavLst>
                                        <p:tav tm="0" fmla="#ppt_w*sin(2.5*pi*$)">
                                          <p:val>
                                            <p:fltVal val="0"/>
                                          </p:val>
                                        </p:tav>
                                        <p:tav tm="100000">
                                          <p:val>
                                            <p:fltVal val="1"/>
                                          </p:val>
                                        </p:tav>
                                      </p:tavLst>
                                    </p:anim>
                                    <p:anim calcmode="lin" valueType="num">
                                      <p:cBhvr>
                                        <p:cTn id="7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2000"/>
                                        <p:tgtEl>
                                          <p:spTgt spid="15"/>
                                        </p:tgtEl>
                                      </p:cBhvr>
                                    </p:animEffect>
                                    <p:anim calcmode="lin" valueType="num">
                                      <p:cBhvr>
                                        <p:cTn id="85" dur="2000" fill="hold"/>
                                        <p:tgtEl>
                                          <p:spTgt spid="15"/>
                                        </p:tgtEl>
                                        <p:attrNameLst>
                                          <p:attrName>ppt_w</p:attrName>
                                        </p:attrNameLst>
                                      </p:cBhvr>
                                      <p:tavLst>
                                        <p:tav tm="0" fmla="#ppt_w*sin(2.5*pi*$)">
                                          <p:val>
                                            <p:fltVal val="0"/>
                                          </p:val>
                                        </p:tav>
                                        <p:tav tm="100000">
                                          <p:val>
                                            <p:fltVal val="1"/>
                                          </p:val>
                                        </p:tav>
                                      </p:tavLst>
                                    </p:anim>
                                    <p:anim calcmode="lin" valueType="num">
                                      <p:cBhvr>
                                        <p:cTn id="8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t>Inclusivity:  What else can we do?</a:t>
            </a:r>
          </a:p>
        </p:txBody>
      </p:sp>
      <p:sp>
        <p:nvSpPr>
          <p:cNvPr id="3" name="Content Placeholder 2"/>
          <p:cNvSpPr>
            <a:spLocks noGrp="1"/>
          </p:cNvSpPr>
          <p:nvPr>
            <p:ph idx="1"/>
          </p:nvPr>
        </p:nvSpPr>
        <p:spPr>
          <a:xfrm>
            <a:off x="295421" y="1825625"/>
            <a:ext cx="11619913" cy="4351338"/>
          </a:xfrm>
        </p:spPr>
        <p:txBody>
          <a:bodyPr>
            <a:normAutofit fontScale="85000" lnSpcReduction="20000"/>
          </a:bodyPr>
          <a:lstStyle/>
          <a:p>
            <a:pPr marL="0" indent="0">
              <a:buNone/>
            </a:pPr>
            <a:r>
              <a:rPr lang="en-GB" dirty="0"/>
              <a:t>Working in groups, read the case study given to you by your teacher.  You will need to think about…</a:t>
            </a:r>
          </a:p>
          <a:p>
            <a:pPr marL="0" indent="0">
              <a:buNone/>
            </a:pPr>
            <a:endParaRPr lang="en-GB" dirty="0"/>
          </a:p>
          <a:p>
            <a:r>
              <a:rPr lang="en-GB" dirty="0"/>
              <a:t>What is already being done to support this persons needs? </a:t>
            </a:r>
          </a:p>
          <a:p>
            <a:r>
              <a:rPr lang="en-GB" dirty="0"/>
              <a:t>What could be done by people on an individual level?</a:t>
            </a:r>
          </a:p>
          <a:p>
            <a:r>
              <a:rPr lang="en-GB" dirty="0"/>
              <a:t>How could The Sutton Academy improve inclusivity for this person?</a:t>
            </a:r>
          </a:p>
          <a:p>
            <a:r>
              <a:rPr lang="en-GB" dirty="0"/>
              <a:t>What could the UK do?</a:t>
            </a:r>
          </a:p>
          <a:p>
            <a:endParaRPr lang="en-GB" dirty="0"/>
          </a:p>
          <a:p>
            <a:pPr marL="0" indent="0">
              <a:buNone/>
            </a:pPr>
            <a:r>
              <a:rPr lang="en-GB" dirty="0"/>
              <a:t>Swap your work with another group, who will read it and offer you 2 strengths and 2 ways to improve in green pen.  You will then have 5 minutes to work on their suggestions.</a:t>
            </a:r>
          </a:p>
          <a:p>
            <a:endParaRPr lang="en-GB" dirty="0"/>
          </a:p>
          <a:p>
            <a:pPr marL="0" indent="0">
              <a:buNone/>
            </a:pPr>
            <a:r>
              <a:rPr lang="en-GB" dirty="0"/>
              <a:t>You will then feedback your findings to the rest of the class.</a:t>
            </a:r>
          </a:p>
          <a:p>
            <a:endParaRPr lang="en-GB" dirty="0"/>
          </a:p>
        </p:txBody>
      </p:sp>
    </p:spTree>
    <p:extLst>
      <p:ext uri="{BB962C8B-B14F-4D97-AF65-F5344CB8AC3E}">
        <p14:creationId xmlns:p14="http://schemas.microsoft.com/office/powerpoint/2010/main" val="131046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1347716"/>
              </p:ext>
            </p:extLst>
          </p:nvPr>
        </p:nvGraphicFramePr>
        <p:xfrm>
          <a:off x="0" y="0"/>
          <a:ext cx="12192000" cy="685800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1019384107"/>
                    </a:ext>
                  </a:extLst>
                </a:gridCol>
                <a:gridCol w="4064000">
                  <a:extLst>
                    <a:ext uri="{9D8B030D-6E8A-4147-A177-3AD203B41FA5}">
                      <a16:colId xmlns:a16="http://schemas.microsoft.com/office/drawing/2014/main" val="2059807143"/>
                    </a:ext>
                  </a:extLst>
                </a:gridCol>
                <a:gridCol w="4064000">
                  <a:extLst>
                    <a:ext uri="{9D8B030D-6E8A-4147-A177-3AD203B41FA5}">
                      <a16:colId xmlns:a16="http://schemas.microsoft.com/office/drawing/2014/main" val="3552038687"/>
                    </a:ext>
                  </a:extLst>
                </a:gridCol>
              </a:tblGrid>
              <a:tr h="3429000">
                <a:tc>
                  <a:txBody>
                    <a:bodyPr/>
                    <a:lstStyle/>
                    <a:p>
                      <a:pPr algn="ctr"/>
                      <a:r>
                        <a:rPr lang="en-GB" sz="7200" dirty="0">
                          <a:solidFill>
                            <a:schemeClr val="tx1"/>
                          </a:solidFill>
                        </a:rPr>
                        <a:t>Katie</a:t>
                      </a:r>
                    </a:p>
                  </a:txBody>
                  <a:tcPr>
                    <a:solidFill>
                      <a:srgbClr val="FFC000"/>
                    </a:solidFill>
                  </a:tcPr>
                </a:tc>
                <a:tc>
                  <a:txBody>
                    <a:bodyPr/>
                    <a:lstStyle/>
                    <a:p>
                      <a:pPr algn="ctr"/>
                      <a:r>
                        <a:rPr lang="en-GB" sz="7200" dirty="0">
                          <a:solidFill>
                            <a:schemeClr val="tx1"/>
                          </a:solidFill>
                        </a:rPr>
                        <a:t>Sean</a:t>
                      </a:r>
                    </a:p>
                  </a:txBody>
                  <a:tcPr>
                    <a:solidFill>
                      <a:srgbClr val="00B050"/>
                    </a:solidFill>
                  </a:tcPr>
                </a:tc>
                <a:tc>
                  <a:txBody>
                    <a:bodyPr/>
                    <a:lstStyle/>
                    <a:p>
                      <a:pPr algn="ctr"/>
                      <a:r>
                        <a:rPr lang="en-GB" sz="6600" b="1" dirty="0">
                          <a:solidFill>
                            <a:schemeClr val="tx1"/>
                          </a:solidFill>
                        </a:rPr>
                        <a:t>Oliver</a:t>
                      </a:r>
                    </a:p>
                  </a:txBody>
                  <a:tcPr>
                    <a:solidFill>
                      <a:srgbClr val="FFC000"/>
                    </a:solidFill>
                  </a:tcPr>
                </a:tc>
                <a:extLst>
                  <a:ext uri="{0D108BD9-81ED-4DB2-BD59-A6C34878D82A}">
                    <a16:rowId xmlns:a16="http://schemas.microsoft.com/office/drawing/2014/main" val="3012981741"/>
                  </a:ext>
                </a:extLst>
              </a:tr>
              <a:tr h="3429000">
                <a:tc>
                  <a:txBody>
                    <a:bodyPr/>
                    <a:lstStyle/>
                    <a:p>
                      <a:pPr algn="ctr"/>
                      <a:r>
                        <a:rPr lang="en-GB" sz="7200" b="1" dirty="0"/>
                        <a:t>Amelia</a:t>
                      </a:r>
                    </a:p>
                  </a:txBody>
                  <a:tcPr>
                    <a:solidFill>
                      <a:srgbClr val="00B050"/>
                    </a:solidFill>
                  </a:tcPr>
                </a:tc>
                <a:tc>
                  <a:txBody>
                    <a:bodyPr/>
                    <a:lstStyle/>
                    <a:p>
                      <a:pPr algn="ctr"/>
                      <a:r>
                        <a:rPr lang="en-GB" sz="7200" b="1" dirty="0"/>
                        <a:t>Ruby</a:t>
                      </a:r>
                    </a:p>
                  </a:txBody>
                  <a:tcPr>
                    <a:solidFill>
                      <a:srgbClr val="FFC000"/>
                    </a:solidFill>
                  </a:tcPr>
                </a:tc>
                <a:tc>
                  <a:txBody>
                    <a:bodyPr/>
                    <a:lstStyle/>
                    <a:p>
                      <a:pPr algn="ctr"/>
                      <a:r>
                        <a:rPr lang="en-GB" sz="7200" b="1" dirty="0"/>
                        <a:t>Callum</a:t>
                      </a:r>
                    </a:p>
                  </a:txBody>
                  <a:tcPr>
                    <a:solidFill>
                      <a:srgbClr val="00B050"/>
                    </a:solidFill>
                  </a:tcPr>
                </a:tc>
                <a:extLst>
                  <a:ext uri="{0D108BD9-81ED-4DB2-BD59-A6C34878D82A}">
                    <a16:rowId xmlns:a16="http://schemas.microsoft.com/office/drawing/2014/main" val="1985331402"/>
                  </a:ext>
                </a:extLst>
              </a:tr>
            </a:tbl>
          </a:graphicData>
        </a:graphic>
      </p:graphicFrame>
    </p:spTree>
    <p:extLst>
      <p:ext uri="{BB962C8B-B14F-4D97-AF65-F5344CB8AC3E}">
        <p14:creationId xmlns:p14="http://schemas.microsoft.com/office/powerpoint/2010/main" val="3675643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508</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Disability:  A physical or mental condition that limits a person's movements, senses, or activities.</vt:lpstr>
      <vt:lpstr>Key Words</vt:lpstr>
      <vt:lpstr>PowerPoint Presentation</vt:lpstr>
      <vt:lpstr>PowerPoint Presentation</vt:lpstr>
      <vt:lpstr>PowerPoint Presentation</vt:lpstr>
      <vt:lpstr>PowerPoint Presentation</vt:lpstr>
      <vt:lpstr>Inclusivity:  What else can we do?</vt:lpstr>
      <vt:lpstr>PowerPoint Presentation</vt:lpstr>
    </vt:vector>
  </TitlesOfParts>
  <Company>TSA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 physical or mental condition that limits a person's movements, senses, or activities.</dc:title>
  <dc:creator>Mrs Cleator-Webb</dc:creator>
  <cp:lastModifiedBy>E Cleator-Webb</cp:lastModifiedBy>
  <cp:revision>17</cp:revision>
  <dcterms:created xsi:type="dcterms:W3CDTF">2019-05-09T11:53:32Z</dcterms:created>
  <dcterms:modified xsi:type="dcterms:W3CDTF">2022-02-09T10:55:44Z</dcterms:modified>
</cp:coreProperties>
</file>