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63" r:id="rId3"/>
    <p:sldId id="257" r:id="rId4"/>
    <p:sldId id="258" r:id="rId5"/>
    <p:sldId id="259" r:id="rId6"/>
    <p:sldId id="260" r:id="rId7"/>
    <p:sldId id="264" r:id="rId8"/>
    <p:sldId id="261" r:id="rId9"/>
    <p:sldId id="262" r:id="rId10"/>
    <p:sldId id="265" r:id="rId11"/>
    <p:sldId id="266" r:id="rId12"/>
    <p:sldId id="267" r:id="rId13"/>
    <p:sldId id="268" r:id="rId14"/>
    <p:sldId id="270" r:id="rId15"/>
    <p:sldId id="269" r:id="rId16"/>
    <p:sldId id="271" r:id="rId17"/>
    <p:sldId id="276" r:id="rId18"/>
    <p:sldId id="272" r:id="rId19"/>
    <p:sldId id="273" r:id="rId20"/>
    <p:sldId id="274" r:id="rId21"/>
    <p:sldId id="275"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04" autoAdjust="0"/>
  </p:normalViewPr>
  <p:slideViewPr>
    <p:cSldViewPr snapToGrid="0">
      <p:cViewPr varScale="1">
        <p:scale>
          <a:sx n="65" d="100"/>
          <a:sy n="65" d="100"/>
        </p:scale>
        <p:origin x="9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CE9B2-3529-427A-9756-19DD1461F456}" type="datetimeFigureOut">
              <a:rPr lang="en-GB" smtClean="0"/>
              <a:t>19/10/2020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18560-0688-4752-9D36-A7B4E3D21846}" type="slidenum">
              <a:rPr lang="en-GB" smtClean="0"/>
              <a:t>‹#›</a:t>
            </a:fld>
            <a:endParaRPr lang="en-GB"/>
          </a:p>
        </p:txBody>
      </p:sp>
    </p:spTree>
    <p:extLst>
      <p:ext uri="{BB962C8B-B14F-4D97-AF65-F5344CB8AC3E}">
        <p14:creationId xmlns:p14="http://schemas.microsoft.com/office/powerpoint/2010/main" val="256162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Notes should be stuck up at</a:t>
            </a:r>
            <a:r>
              <a:rPr lang="en-GB" baseline="0" dirty="0" smtClean="0"/>
              <a:t> the front of the room, teacher will need to scan them and remove any inappropriate content</a:t>
            </a:r>
            <a:endParaRPr lang="en-GB" dirty="0"/>
          </a:p>
        </p:txBody>
      </p:sp>
      <p:sp>
        <p:nvSpPr>
          <p:cNvPr id="4" name="Slide Number Placeholder 3"/>
          <p:cNvSpPr>
            <a:spLocks noGrp="1"/>
          </p:cNvSpPr>
          <p:nvPr>
            <p:ph type="sldNum" sz="quarter" idx="10"/>
          </p:nvPr>
        </p:nvSpPr>
        <p:spPr/>
        <p:txBody>
          <a:bodyPr/>
          <a:lstStyle/>
          <a:p>
            <a:fld id="{A1918560-0688-4752-9D36-A7B4E3D21846}" type="slidenum">
              <a:rPr lang="en-GB" smtClean="0"/>
              <a:t>3</a:t>
            </a:fld>
            <a:endParaRPr lang="en-GB"/>
          </a:p>
        </p:txBody>
      </p:sp>
    </p:spTree>
    <p:extLst>
      <p:ext uri="{BB962C8B-B14F-4D97-AF65-F5344CB8AC3E}">
        <p14:creationId xmlns:p14="http://schemas.microsoft.com/office/powerpoint/2010/main" val="280572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Gauge</a:t>
            </a:r>
            <a:r>
              <a:rPr lang="en-GB" baseline="0" dirty="0" smtClean="0"/>
              <a:t> how many have seen these programs/know what they are/anyone who does not?</a:t>
            </a:r>
            <a:endParaRPr lang="en-GB" dirty="0"/>
          </a:p>
        </p:txBody>
      </p:sp>
      <p:sp>
        <p:nvSpPr>
          <p:cNvPr id="4" name="Slide Number Placeholder 3"/>
          <p:cNvSpPr>
            <a:spLocks noGrp="1"/>
          </p:cNvSpPr>
          <p:nvPr>
            <p:ph type="sldNum" sz="quarter" idx="10"/>
          </p:nvPr>
        </p:nvSpPr>
        <p:spPr/>
        <p:txBody>
          <a:bodyPr/>
          <a:lstStyle/>
          <a:p>
            <a:fld id="{A1918560-0688-4752-9D36-A7B4E3D21846}" type="slidenum">
              <a:rPr lang="en-GB" smtClean="0"/>
              <a:t>4</a:t>
            </a:fld>
            <a:endParaRPr lang="en-GB"/>
          </a:p>
        </p:txBody>
      </p:sp>
    </p:spTree>
    <p:extLst>
      <p:ext uri="{BB962C8B-B14F-4D97-AF65-F5344CB8AC3E}">
        <p14:creationId xmlns:p14="http://schemas.microsoft.com/office/powerpoint/2010/main" val="20012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may be worth printing out the statement sheets on A3 paper to allow more</a:t>
            </a:r>
            <a:r>
              <a:rPr lang="en-GB" baseline="0" dirty="0" smtClean="0"/>
              <a:t> space for comments.</a:t>
            </a:r>
            <a:endParaRPr lang="en-GB" dirty="0"/>
          </a:p>
        </p:txBody>
      </p:sp>
      <p:sp>
        <p:nvSpPr>
          <p:cNvPr id="4" name="Slide Number Placeholder 3"/>
          <p:cNvSpPr>
            <a:spLocks noGrp="1"/>
          </p:cNvSpPr>
          <p:nvPr>
            <p:ph type="sldNum" sz="quarter" idx="10"/>
          </p:nvPr>
        </p:nvSpPr>
        <p:spPr/>
        <p:txBody>
          <a:bodyPr/>
          <a:lstStyle/>
          <a:p>
            <a:fld id="{A1918560-0688-4752-9D36-A7B4E3D21846}" type="slidenum">
              <a:rPr lang="en-GB" smtClean="0"/>
              <a:t>5</a:t>
            </a:fld>
            <a:endParaRPr lang="en-GB"/>
          </a:p>
        </p:txBody>
      </p:sp>
    </p:spTree>
    <p:extLst>
      <p:ext uri="{BB962C8B-B14F-4D97-AF65-F5344CB8AC3E}">
        <p14:creationId xmlns:p14="http://schemas.microsoft.com/office/powerpoint/2010/main" val="2803480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Choose sensible</a:t>
            </a:r>
            <a:r>
              <a:rPr lang="en-GB" baseline="0" dirty="0" smtClean="0"/>
              <a:t> pupils you can trust to take out any appropriate pupils</a:t>
            </a:r>
            <a:endParaRPr lang="en-GB" dirty="0"/>
          </a:p>
        </p:txBody>
      </p:sp>
      <p:sp>
        <p:nvSpPr>
          <p:cNvPr id="4" name="Slide Number Placeholder 3"/>
          <p:cNvSpPr>
            <a:spLocks noGrp="1"/>
          </p:cNvSpPr>
          <p:nvPr>
            <p:ph type="sldNum" sz="quarter" idx="10"/>
          </p:nvPr>
        </p:nvSpPr>
        <p:spPr/>
        <p:txBody>
          <a:bodyPr/>
          <a:lstStyle/>
          <a:p>
            <a:fld id="{A1918560-0688-4752-9D36-A7B4E3D21846}" type="slidenum">
              <a:rPr lang="en-GB" smtClean="0"/>
              <a:t>6</a:t>
            </a:fld>
            <a:endParaRPr lang="en-GB"/>
          </a:p>
        </p:txBody>
      </p:sp>
    </p:spTree>
    <p:extLst>
      <p:ext uri="{BB962C8B-B14F-4D97-AF65-F5344CB8AC3E}">
        <p14:creationId xmlns:p14="http://schemas.microsoft.com/office/powerpoint/2010/main" val="233695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Physical/emotional/mental/coercion/sexual</a:t>
            </a:r>
            <a:r>
              <a:rPr lang="en-GB" baseline="0" dirty="0" smtClean="0"/>
              <a:t>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A1918560-0688-4752-9D36-A7B4E3D21846}" type="slidenum">
              <a:rPr lang="en-GB" smtClean="0"/>
              <a:t>8</a:t>
            </a:fld>
            <a:endParaRPr lang="en-GB"/>
          </a:p>
        </p:txBody>
      </p:sp>
    </p:spTree>
    <p:extLst>
      <p:ext uri="{BB962C8B-B14F-4D97-AF65-F5344CB8AC3E}">
        <p14:creationId xmlns:p14="http://schemas.microsoft.com/office/powerpoint/2010/main" val="3004522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918560-0688-4752-9D36-A7B4E3D21846}" type="slidenum">
              <a:rPr lang="en-GB" smtClean="0"/>
              <a:t>12</a:t>
            </a:fld>
            <a:endParaRPr lang="en-GB"/>
          </a:p>
        </p:txBody>
      </p:sp>
    </p:spTree>
    <p:extLst>
      <p:ext uri="{BB962C8B-B14F-4D97-AF65-F5344CB8AC3E}">
        <p14:creationId xmlns:p14="http://schemas.microsoft.com/office/powerpoint/2010/main" val="11042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10/19/2020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10/19/2020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Pm2BvdiZUXA" TargetMode="External"/><Relationship Id="rId2" Type="http://schemas.openxmlformats.org/officeDocument/2006/relationships/hyperlink" Target="https://www.youtube.com/watch?v=lvJrx5Aecx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SmohHSkg30" TargetMode="External"/><Relationship Id="rId2" Type="http://schemas.openxmlformats.org/officeDocument/2006/relationships/slideLayout" Target="../slideLayouts/slideLayout2.xml"/><Relationship Id="rId1" Type="http://schemas.openxmlformats.org/officeDocument/2006/relationships/video" Target="https://www.youtube.com/embed/ObvC12uJa6A"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lvJrx5Aecx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m2BvdiZUX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bvC12uJa6A&amp;feature=youtu.b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bc.co.uk/news/uk-wales-5039068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257656"/>
            <a:ext cx="10572000" cy="2971051"/>
          </a:xfrm>
        </p:spPr>
        <p:txBody>
          <a:bodyPr/>
          <a:lstStyle/>
          <a:p>
            <a:r>
              <a:rPr lang="en-GB" sz="8000" dirty="0" smtClean="0">
                <a:solidFill>
                  <a:schemeClr val="bg1"/>
                </a:solidFill>
              </a:rPr>
              <a:t>Relationship Expectations…</a:t>
            </a:r>
            <a:endParaRPr lang="en-GB" sz="8000" dirty="0">
              <a:solidFill>
                <a:schemeClr val="bg1"/>
              </a:solidFill>
            </a:endParaRPr>
          </a:p>
        </p:txBody>
      </p:sp>
      <p:sp>
        <p:nvSpPr>
          <p:cNvPr id="3" name="Subtitle 2"/>
          <p:cNvSpPr>
            <a:spLocks noGrp="1"/>
          </p:cNvSpPr>
          <p:nvPr>
            <p:ph type="subTitle" idx="1"/>
          </p:nvPr>
        </p:nvSpPr>
        <p:spPr/>
        <p:txBody>
          <a:bodyPr>
            <a:noAutofit/>
          </a:bodyPr>
          <a:lstStyle/>
          <a:p>
            <a:r>
              <a:rPr lang="en-GB" sz="2800" dirty="0" smtClean="0">
                <a:solidFill>
                  <a:schemeClr val="accent1">
                    <a:lumMod val="75000"/>
                  </a:schemeClr>
                </a:solidFill>
              </a:rPr>
              <a:t>LO:  To learn about what a healthy relationship entails.  </a:t>
            </a:r>
            <a:endParaRPr lang="en-GB" sz="2800" dirty="0">
              <a:solidFill>
                <a:schemeClr val="accent1">
                  <a:lumMod val="75000"/>
                </a:schemeClr>
              </a:solidFill>
            </a:endParaRPr>
          </a:p>
        </p:txBody>
      </p:sp>
    </p:spTree>
    <p:extLst>
      <p:ext uri="{BB962C8B-B14F-4D97-AF65-F5344CB8AC3E}">
        <p14:creationId xmlns:p14="http://schemas.microsoft.com/office/powerpoint/2010/main" val="2399948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It is okay to disagree…</a:t>
            </a:r>
            <a:endParaRPr lang="en-GB" dirty="0">
              <a:solidFill>
                <a:schemeClr val="bg1"/>
              </a:solidFill>
            </a:endParaRPr>
          </a:p>
        </p:txBody>
      </p:sp>
      <p:sp>
        <p:nvSpPr>
          <p:cNvPr id="3" name="Content Placeholder 2"/>
          <p:cNvSpPr>
            <a:spLocks noGrp="1"/>
          </p:cNvSpPr>
          <p:nvPr>
            <p:ph idx="1"/>
          </p:nvPr>
        </p:nvSpPr>
        <p:spPr>
          <a:xfrm>
            <a:off x="3228110" y="2222287"/>
            <a:ext cx="8409708" cy="3636511"/>
          </a:xfrm>
        </p:spPr>
        <p:txBody>
          <a:bodyPr/>
          <a:lstStyle/>
          <a:p>
            <a:pPr marL="1371600" lvl="3" indent="0">
              <a:spcBef>
                <a:spcPts val="0"/>
              </a:spcBef>
              <a:spcAft>
                <a:spcPts val="0"/>
              </a:spcAft>
              <a:buNone/>
              <a:defRPr/>
            </a:pPr>
            <a:r>
              <a:rPr lang="en-GB" sz="2400" dirty="0">
                <a:solidFill>
                  <a:srgbClr val="92D050"/>
                </a:solidFill>
              </a:rPr>
              <a:t>A ‘normal’ healthy disagreement can happen between people who feel able to express their views and opinions, but also respect those of others. A healthy disagreement normally involves negotiation, and no one emerges as the ‘winner’ or the ‘loser’.</a:t>
            </a:r>
          </a:p>
          <a:p>
            <a:pPr lvl="3">
              <a:spcBef>
                <a:spcPts val="0"/>
              </a:spcBef>
              <a:spcAft>
                <a:spcPts val="0"/>
              </a:spcAft>
              <a:defRPr/>
            </a:pPr>
            <a:endParaRPr lang="en-US" b="1" dirty="0">
              <a:solidFill>
                <a:srgbClr val="D6475E"/>
              </a:solidFill>
            </a:endParaRPr>
          </a:p>
        </p:txBody>
      </p:sp>
      <p:pic>
        <p:nvPicPr>
          <p:cNvPr id="4" name="Picture 3"/>
          <p:cNvPicPr>
            <a:picLocks noChangeAspect="1"/>
          </p:cNvPicPr>
          <p:nvPr/>
        </p:nvPicPr>
        <p:blipFill>
          <a:blip r:embed="rId2"/>
          <a:stretch>
            <a:fillRect/>
          </a:stretch>
        </p:blipFill>
        <p:spPr>
          <a:xfrm>
            <a:off x="222675" y="2951018"/>
            <a:ext cx="3712016" cy="2200695"/>
          </a:xfrm>
          <a:prstGeom prst="rect">
            <a:avLst/>
          </a:prstGeom>
        </p:spPr>
      </p:pic>
    </p:spTree>
    <p:extLst>
      <p:ext uri="{BB962C8B-B14F-4D97-AF65-F5344CB8AC3E}">
        <p14:creationId xmlns:p14="http://schemas.microsoft.com/office/powerpoint/2010/main" val="1235262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True or false…</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sz="3200" dirty="0" smtClean="0">
                <a:solidFill>
                  <a:srgbClr val="92D050"/>
                </a:solidFill>
              </a:rPr>
              <a:t>In small groups, read the statements on the sheet.  Add a ‘T’ to those you think are true and a ‘F’ to those you think are false.  You have 5 minutes…</a:t>
            </a:r>
          </a:p>
          <a:p>
            <a:pPr marL="0" indent="0" algn="ctr">
              <a:buNone/>
            </a:pPr>
            <a:endParaRPr lang="en-GB" sz="2800" dirty="0" smtClean="0">
              <a:solidFill>
                <a:srgbClr val="FFFF00"/>
              </a:solidFill>
              <a:hlinkClick r:id="rId2"/>
            </a:endParaRPr>
          </a:p>
          <a:p>
            <a:pPr marL="0" indent="0" algn="ctr">
              <a:buNone/>
            </a:pPr>
            <a:r>
              <a:rPr lang="en-GB" sz="2800" dirty="0" smtClean="0">
                <a:hlinkClick r:id="rId3"/>
              </a:rPr>
              <a:t>10 minute timer</a:t>
            </a:r>
            <a:endParaRPr lang="en-GB" sz="2800" dirty="0" smtClean="0"/>
          </a:p>
          <a:p>
            <a:pPr marL="0" indent="0" algn="ctr">
              <a:buNone/>
            </a:pPr>
            <a:endParaRPr lang="en-GB" dirty="0"/>
          </a:p>
        </p:txBody>
      </p:sp>
    </p:spTree>
    <p:extLst>
      <p:ext uri="{BB962C8B-B14F-4D97-AF65-F5344CB8AC3E}">
        <p14:creationId xmlns:p14="http://schemas.microsoft.com/office/powerpoint/2010/main" val="721051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Feedback and Discussion…</a:t>
            </a:r>
            <a:endParaRPr lang="en-GB" dirty="0">
              <a:solidFill>
                <a:schemeClr val="bg1"/>
              </a:solidFill>
            </a:endParaRPr>
          </a:p>
        </p:txBody>
      </p:sp>
      <p:pic>
        <p:nvPicPr>
          <p:cNvPr id="4" name="Content Placeholder 3"/>
          <p:cNvPicPr>
            <a:picLocks noGrp="1" noChangeAspect="1"/>
          </p:cNvPicPr>
          <p:nvPr>
            <p:ph idx="1"/>
          </p:nvPr>
        </p:nvPicPr>
        <p:blipFill>
          <a:blip r:embed="rId3"/>
          <a:stretch>
            <a:fillRect/>
          </a:stretch>
        </p:blipFill>
        <p:spPr>
          <a:xfrm>
            <a:off x="2632363" y="2616180"/>
            <a:ext cx="6684029" cy="3743056"/>
          </a:xfrm>
          <a:prstGeom prst="rect">
            <a:avLst/>
          </a:prstGeom>
        </p:spPr>
      </p:pic>
    </p:spTree>
    <p:extLst>
      <p:ext uri="{BB962C8B-B14F-4D97-AF65-F5344CB8AC3E}">
        <p14:creationId xmlns:p14="http://schemas.microsoft.com/office/powerpoint/2010/main" val="637744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Topic 3: Consent in Relationships</a:t>
            </a:r>
            <a:endParaRPr lang="en-GB" dirty="0">
              <a:solidFill>
                <a:schemeClr val="bg1"/>
              </a:solidFill>
            </a:endParaRPr>
          </a:p>
        </p:txBody>
      </p:sp>
      <p:pic>
        <p:nvPicPr>
          <p:cNvPr id="1026" name="Picture 2" descr="Image result for cons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7201" y="2022186"/>
            <a:ext cx="4724689" cy="472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242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Topic 3: What is consent?</a:t>
            </a:r>
            <a:endParaRPr lang="en-GB" dirty="0">
              <a:solidFill>
                <a:schemeClr val="bg1"/>
              </a:solidFill>
            </a:endParaRPr>
          </a:p>
        </p:txBody>
      </p:sp>
      <p:sp>
        <p:nvSpPr>
          <p:cNvPr id="3" name="Content Placeholder 2"/>
          <p:cNvSpPr>
            <a:spLocks noGrp="1"/>
          </p:cNvSpPr>
          <p:nvPr>
            <p:ph idx="1"/>
          </p:nvPr>
        </p:nvSpPr>
        <p:spPr>
          <a:xfrm>
            <a:off x="0" y="2216727"/>
            <a:ext cx="12192000" cy="4488873"/>
          </a:xfrm>
        </p:spPr>
        <p:txBody>
          <a:bodyPr>
            <a:noAutofit/>
          </a:bodyPr>
          <a:lstStyle/>
          <a:p>
            <a:pPr marL="1657350" lvl="3" indent="-285750">
              <a:spcBef>
                <a:spcPts val="0"/>
              </a:spcBef>
              <a:spcAft>
                <a:spcPts val="0"/>
              </a:spcAft>
              <a:buFont typeface="Arial" panose="020B0604020202020204" pitchFamily="34" charset="0"/>
              <a:buChar char="•"/>
              <a:defRPr/>
            </a:pPr>
            <a:r>
              <a:rPr lang="en-GB" sz="2200" dirty="0" smtClean="0">
                <a:solidFill>
                  <a:srgbClr val="92D050"/>
                </a:solidFill>
              </a:rPr>
              <a:t>Consent </a:t>
            </a:r>
            <a:r>
              <a:rPr lang="en-GB" sz="2200" dirty="0">
                <a:solidFill>
                  <a:srgbClr val="92D050"/>
                </a:solidFill>
              </a:rPr>
              <a:t>is defined in law as </a:t>
            </a:r>
            <a:r>
              <a:rPr lang="en-GB" sz="2200" b="1" i="1" dirty="0">
                <a:solidFill>
                  <a:srgbClr val="92D050"/>
                </a:solidFill>
              </a:rPr>
              <a:t>an agreement made by someone with the </a:t>
            </a:r>
            <a:r>
              <a:rPr lang="en-GB" sz="2200" b="1" i="1" u="sng" dirty="0">
                <a:solidFill>
                  <a:srgbClr val="92D050"/>
                </a:solidFill>
              </a:rPr>
              <a:t>freedom and ability </a:t>
            </a:r>
            <a:r>
              <a:rPr lang="en-GB" sz="2200" b="1" i="1" dirty="0">
                <a:solidFill>
                  <a:srgbClr val="92D050"/>
                </a:solidFill>
              </a:rPr>
              <a:t>to decide something</a:t>
            </a:r>
            <a:r>
              <a:rPr lang="en-GB" sz="2200" dirty="0">
                <a:solidFill>
                  <a:srgbClr val="92D050"/>
                </a:solidFill>
              </a:rPr>
              <a:t>. Under the law, </a:t>
            </a:r>
            <a:r>
              <a:rPr lang="en-GB" sz="2200" u="sng" dirty="0">
                <a:solidFill>
                  <a:srgbClr val="92D050"/>
                </a:solidFill>
              </a:rPr>
              <a:t>it is the person seeking consent</a:t>
            </a:r>
            <a:r>
              <a:rPr lang="en-GB" sz="2200" dirty="0">
                <a:solidFill>
                  <a:srgbClr val="92D050"/>
                </a:solidFill>
              </a:rPr>
              <a:t> who is responsible for ensuring that these conditions are met</a:t>
            </a:r>
          </a:p>
          <a:p>
            <a:pPr marL="1657350" lvl="3" indent="-285750">
              <a:spcBef>
                <a:spcPts val="0"/>
              </a:spcBef>
              <a:spcAft>
                <a:spcPts val="0"/>
              </a:spcAft>
              <a:buFont typeface="Arial" panose="020B0604020202020204" pitchFamily="34" charset="0"/>
              <a:buChar char="•"/>
              <a:defRPr/>
            </a:pPr>
            <a:r>
              <a:rPr lang="en-GB" sz="2200" dirty="0">
                <a:solidFill>
                  <a:srgbClr val="92D050"/>
                </a:solidFill>
              </a:rPr>
              <a:t>To </a:t>
            </a:r>
            <a:r>
              <a:rPr lang="en-GB" sz="2200" b="1" i="1" dirty="0">
                <a:solidFill>
                  <a:srgbClr val="92D050"/>
                </a:solidFill>
              </a:rPr>
              <a:t>give your consent</a:t>
            </a:r>
            <a:r>
              <a:rPr lang="en-GB" sz="2200" dirty="0">
                <a:solidFill>
                  <a:srgbClr val="92D050"/>
                </a:solidFill>
              </a:rPr>
              <a:t> you should be sure that it is </a:t>
            </a:r>
            <a:r>
              <a:rPr lang="en-GB" sz="2200" u="sng" dirty="0">
                <a:solidFill>
                  <a:srgbClr val="92D050"/>
                </a:solidFill>
              </a:rPr>
              <a:t>your decision </a:t>
            </a:r>
            <a:r>
              <a:rPr lang="en-GB" sz="2200" dirty="0">
                <a:solidFill>
                  <a:srgbClr val="92D050"/>
                </a:solidFill>
              </a:rPr>
              <a:t>and not one you have been </a:t>
            </a:r>
            <a:r>
              <a:rPr lang="en-GB" sz="2200" u="sng" dirty="0">
                <a:solidFill>
                  <a:srgbClr val="92D050"/>
                </a:solidFill>
              </a:rPr>
              <a:t>pressured</a:t>
            </a:r>
            <a:r>
              <a:rPr lang="en-GB" sz="2200" dirty="0">
                <a:solidFill>
                  <a:srgbClr val="92D050"/>
                </a:solidFill>
              </a:rPr>
              <a:t> to make</a:t>
            </a:r>
          </a:p>
          <a:p>
            <a:pPr marL="1657350" lvl="3" indent="-285750">
              <a:spcBef>
                <a:spcPts val="0"/>
              </a:spcBef>
              <a:spcAft>
                <a:spcPts val="0"/>
              </a:spcAft>
              <a:buFont typeface="Arial" panose="020B0604020202020204" pitchFamily="34" charset="0"/>
              <a:buChar char="•"/>
              <a:defRPr/>
            </a:pPr>
            <a:r>
              <a:rPr lang="en-GB" sz="2200" dirty="0">
                <a:solidFill>
                  <a:srgbClr val="92D050"/>
                </a:solidFill>
              </a:rPr>
              <a:t>British law says that </a:t>
            </a:r>
            <a:r>
              <a:rPr lang="en-GB" sz="2200" b="1" u="sng" dirty="0">
                <a:solidFill>
                  <a:srgbClr val="92D050"/>
                </a:solidFill>
              </a:rPr>
              <a:t>both people</a:t>
            </a:r>
            <a:r>
              <a:rPr lang="en-GB" sz="2200" u="sng" dirty="0">
                <a:solidFill>
                  <a:srgbClr val="92D050"/>
                </a:solidFill>
              </a:rPr>
              <a:t> need to give their consent before sex</a:t>
            </a:r>
            <a:r>
              <a:rPr lang="en-GB" sz="2200" dirty="0">
                <a:solidFill>
                  <a:srgbClr val="92D050"/>
                </a:solidFill>
              </a:rPr>
              <a:t> or any physical closeness</a:t>
            </a:r>
          </a:p>
          <a:p>
            <a:pPr marL="1657350" lvl="3" indent="-285750">
              <a:spcBef>
                <a:spcPts val="0"/>
              </a:spcBef>
              <a:spcAft>
                <a:spcPts val="0"/>
              </a:spcAft>
              <a:buFont typeface="Arial" panose="020B0604020202020204" pitchFamily="34" charset="0"/>
              <a:buChar char="•"/>
              <a:defRPr/>
            </a:pPr>
            <a:r>
              <a:rPr lang="en-GB" sz="2200" dirty="0">
                <a:solidFill>
                  <a:srgbClr val="92D050"/>
                </a:solidFill>
              </a:rPr>
              <a:t>The law also says that to consent to sex </a:t>
            </a:r>
            <a:r>
              <a:rPr lang="en-GB" sz="2200" b="1" dirty="0">
                <a:solidFill>
                  <a:srgbClr val="92D050"/>
                </a:solidFill>
              </a:rPr>
              <a:t>a person </a:t>
            </a:r>
            <a:r>
              <a:rPr lang="en-GB" sz="2200" b="1" u="sng" dirty="0">
                <a:solidFill>
                  <a:srgbClr val="92D050"/>
                </a:solidFill>
              </a:rPr>
              <a:t>must be 16 or over </a:t>
            </a:r>
            <a:r>
              <a:rPr lang="en-GB" sz="2200" b="1" dirty="0">
                <a:solidFill>
                  <a:srgbClr val="92D050"/>
                </a:solidFill>
              </a:rPr>
              <a:t>and have the ability to make </a:t>
            </a:r>
            <a:r>
              <a:rPr lang="en-GB" sz="2200" b="1" u="sng" dirty="0">
                <a:solidFill>
                  <a:srgbClr val="92D050"/>
                </a:solidFill>
              </a:rPr>
              <a:t>informed</a:t>
            </a:r>
            <a:r>
              <a:rPr lang="en-GB" sz="2200" b="1" dirty="0">
                <a:solidFill>
                  <a:srgbClr val="92D050"/>
                </a:solidFill>
              </a:rPr>
              <a:t> decisions for </a:t>
            </a:r>
            <a:r>
              <a:rPr lang="en-GB" sz="2200" b="1" u="sng" dirty="0">
                <a:solidFill>
                  <a:srgbClr val="92D050"/>
                </a:solidFill>
              </a:rPr>
              <a:t>themselves</a:t>
            </a:r>
            <a:r>
              <a:rPr lang="en-GB" sz="2200" dirty="0">
                <a:solidFill>
                  <a:srgbClr val="92D050"/>
                </a:solidFill>
              </a:rPr>
              <a:t> (i.e. they have to be mature enough to make the decision and not be impaired by e.g. drugs or alcohol )</a:t>
            </a:r>
          </a:p>
          <a:p>
            <a:pPr marL="0" indent="0">
              <a:buNone/>
            </a:pPr>
            <a:endParaRPr lang="en-GB" sz="2200" dirty="0">
              <a:solidFill>
                <a:srgbClr val="92D050"/>
              </a:solidFill>
            </a:endParaRPr>
          </a:p>
        </p:txBody>
      </p:sp>
    </p:spTree>
    <p:extLst>
      <p:ext uri="{BB962C8B-B14F-4D97-AF65-F5344CB8AC3E}">
        <p14:creationId xmlns:p14="http://schemas.microsoft.com/office/powerpoint/2010/main" val="3371673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More information…</a:t>
            </a:r>
            <a:endParaRPr lang="en-GB" dirty="0">
              <a:solidFill>
                <a:schemeClr val="bg1"/>
              </a:solidFill>
            </a:endParaRPr>
          </a:p>
        </p:txBody>
      </p:sp>
      <p:sp>
        <p:nvSpPr>
          <p:cNvPr id="3" name="Content Placeholder 2"/>
          <p:cNvSpPr>
            <a:spLocks noGrp="1"/>
          </p:cNvSpPr>
          <p:nvPr>
            <p:ph idx="1"/>
          </p:nvPr>
        </p:nvSpPr>
        <p:spPr>
          <a:xfrm>
            <a:off x="818712" y="2222287"/>
            <a:ext cx="10554574" cy="1227495"/>
          </a:xfrm>
        </p:spPr>
        <p:txBody>
          <a:bodyPr/>
          <a:lstStyle/>
          <a:p>
            <a:pPr marL="0" indent="0" algn="ctr">
              <a:buNone/>
            </a:pPr>
            <a:r>
              <a:rPr lang="en-GB" sz="4400" dirty="0" smtClean="0">
                <a:hlinkClick r:id="rId3"/>
              </a:rPr>
              <a:t>Consent</a:t>
            </a:r>
            <a:endParaRPr lang="en-GB" sz="4400" dirty="0" smtClean="0"/>
          </a:p>
          <a:p>
            <a:pPr marL="0" indent="0">
              <a:buNone/>
            </a:pPr>
            <a:endParaRPr lang="en-GB" dirty="0"/>
          </a:p>
        </p:txBody>
      </p:sp>
      <p:pic>
        <p:nvPicPr>
          <p:cNvPr id="4" name="ObvC12uJa6A"/>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138486" y="3257838"/>
            <a:ext cx="591502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521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Myths and misconceptions…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US" sz="2800" dirty="0" smtClean="0">
                <a:solidFill>
                  <a:srgbClr val="92D050"/>
                </a:solidFill>
              </a:rPr>
              <a:t>Decide whether </a:t>
            </a:r>
            <a:r>
              <a:rPr lang="en-US" sz="2800" dirty="0">
                <a:solidFill>
                  <a:srgbClr val="92D050"/>
                </a:solidFill>
              </a:rPr>
              <a:t>the ‘Myths and misconception?’ cards </a:t>
            </a:r>
            <a:r>
              <a:rPr lang="en-US" sz="2800" dirty="0" smtClean="0">
                <a:solidFill>
                  <a:srgbClr val="92D050"/>
                </a:solidFill>
              </a:rPr>
              <a:t>are </a:t>
            </a:r>
            <a:r>
              <a:rPr lang="en-US" sz="2800" i="1" dirty="0">
                <a:solidFill>
                  <a:srgbClr val="92D050"/>
                </a:solidFill>
              </a:rPr>
              <a:t>True; False; Not </a:t>
            </a:r>
            <a:r>
              <a:rPr lang="en-US" sz="2800" i="1" dirty="0" smtClean="0">
                <a:solidFill>
                  <a:srgbClr val="92D050"/>
                </a:solidFill>
              </a:rPr>
              <a:t>sure</a:t>
            </a:r>
          </a:p>
          <a:p>
            <a:pPr marL="0" indent="0">
              <a:buNone/>
            </a:pPr>
            <a:endParaRPr lang="en-US" b="1" i="1" dirty="0"/>
          </a:p>
          <a:p>
            <a:pPr marL="0" indent="0" algn="ctr">
              <a:buNone/>
            </a:pPr>
            <a:r>
              <a:rPr lang="en-GB" sz="3600" dirty="0" smtClean="0">
                <a:hlinkClick r:id="rId2"/>
              </a:rPr>
              <a:t>5 minute timer</a:t>
            </a:r>
            <a:endParaRPr lang="en-GB" sz="3600" dirty="0" smtClean="0"/>
          </a:p>
          <a:p>
            <a:pPr marL="0" indent="0">
              <a:buNone/>
            </a:pPr>
            <a:endParaRPr lang="en-GB" dirty="0"/>
          </a:p>
        </p:txBody>
      </p:sp>
    </p:spTree>
    <p:extLst>
      <p:ext uri="{BB962C8B-B14F-4D97-AF65-F5344CB8AC3E}">
        <p14:creationId xmlns:p14="http://schemas.microsoft.com/office/powerpoint/2010/main" val="2092510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Answers…</a:t>
            </a:r>
            <a:endParaRPr lang="en-GB"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sz="3200" dirty="0" smtClean="0">
                <a:solidFill>
                  <a:srgbClr val="92D050"/>
                </a:solidFill>
              </a:rPr>
              <a:t>Use the following slides to decide whether you have the misconceptions in the right category.</a:t>
            </a:r>
            <a:endParaRPr lang="en-GB" sz="3200" dirty="0">
              <a:solidFill>
                <a:srgbClr val="92D050"/>
              </a:solidFill>
            </a:endParaRPr>
          </a:p>
        </p:txBody>
      </p:sp>
    </p:spTree>
    <p:extLst>
      <p:ext uri="{BB962C8B-B14F-4D97-AF65-F5344CB8AC3E}">
        <p14:creationId xmlns:p14="http://schemas.microsoft.com/office/powerpoint/2010/main" val="3600714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4181" y="1181120"/>
            <a:ext cx="10945091" cy="5227521"/>
          </a:xfrm>
          <a:prstGeom prst="rect">
            <a:avLst/>
          </a:prstGeom>
        </p:spPr>
        <p:txBody>
          <a:bodyPr wrap="square">
            <a:spAutoFit/>
          </a:bodyPr>
          <a:lstStyle/>
          <a:p>
            <a:pPr>
              <a:lnSpc>
                <a:spcPct val="120000"/>
              </a:lnSpc>
              <a:defRPr/>
            </a:pPr>
            <a:r>
              <a:rPr lang="en-GB" sz="2000" dirty="0"/>
              <a:t>A rapist is usually a stranger in a dark alley. </a:t>
            </a:r>
          </a:p>
          <a:p>
            <a:pPr>
              <a:lnSpc>
                <a:spcPct val="120000"/>
              </a:lnSpc>
              <a:defRPr/>
            </a:pPr>
            <a:r>
              <a:rPr lang="en-GB" sz="2000" dirty="0">
                <a:solidFill>
                  <a:srgbClr val="FF0000"/>
                </a:solidFill>
              </a:rPr>
              <a:t>The majority of rapes are committed by people known to, and often trusted by, the person who is raped . They could be friends, partners, family members or known from school, college or work.</a:t>
            </a:r>
          </a:p>
          <a:p>
            <a:pPr>
              <a:lnSpc>
                <a:spcPct val="120000"/>
              </a:lnSpc>
              <a:defRPr/>
            </a:pPr>
            <a:endParaRPr lang="en-GB" sz="2000" dirty="0">
              <a:solidFill>
                <a:srgbClr val="FF0000"/>
              </a:solidFill>
            </a:endParaRPr>
          </a:p>
          <a:p>
            <a:pPr>
              <a:lnSpc>
                <a:spcPct val="120000"/>
              </a:lnSpc>
              <a:defRPr/>
            </a:pPr>
            <a:r>
              <a:rPr lang="en-GB" sz="2000" dirty="0"/>
              <a:t>If two people have had sex before, it is always ok to have sex again. </a:t>
            </a:r>
          </a:p>
          <a:p>
            <a:pPr>
              <a:lnSpc>
                <a:spcPct val="120000"/>
              </a:lnSpc>
              <a:defRPr/>
            </a:pPr>
            <a:r>
              <a:rPr lang="en-GB" sz="2000" dirty="0">
                <a:solidFill>
                  <a:srgbClr val="FF0000"/>
                </a:solidFill>
              </a:rPr>
              <a:t>Even if two people have had sex before, they should both be consenting each time they subsequently have sex. </a:t>
            </a:r>
          </a:p>
          <a:p>
            <a:pPr>
              <a:lnSpc>
                <a:spcPct val="120000"/>
              </a:lnSpc>
              <a:defRPr/>
            </a:pPr>
            <a:endParaRPr lang="en-GB" sz="2000" dirty="0">
              <a:solidFill>
                <a:srgbClr val="FF0000"/>
              </a:solidFill>
            </a:endParaRPr>
          </a:p>
          <a:p>
            <a:pPr>
              <a:lnSpc>
                <a:spcPct val="120000"/>
              </a:lnSpc>
              <a:defRPr/>
            </a:pPr>
            <a:r>
              <a:rPr lang="en-GB" sz="2000" dirty="0"/>
              <a:t>People who are raped ‘ask for it’ by wearing revealing or provocative clothing.</a:t>
            </a:r>
          </a:p>
          <a:p>
            <a:pPr>
              <a:lnSpc>
                <a:spcPct val="120000"/>
              </a:lnSpc>
              <a:defRPr/>
            </a:pPr>
            <a:r>
              <a:rPr lang="en-GB" sz="2000" dirty="0">
                <a:solidFill>
                  <a:srgbClr val="FF0000"/>
                </a:solidFill>
              </a:rPr>
              <a:t>The clothes a person wears never mean they are ‘asking for it’. Rape of sexual assault are never the victim’s fault. It is always the fault of the attacker. People who are assaulted and attackers can be any age, sex, religion, gender identity and sexual orientation; and come from any cultural background.</a:t>
            </a:r>
          </a:p>
        </p:txBody>
      </p:sp>
    </p:spTree>
    <p:extLst>
      <p:ext uri="{BB962C8B-B14F-4D97-AF65-F5344CB8AC3E}">
        <p14:creationId xmlns:p14="http://schemas.microsoft.com/office/powerpoint/2010/main" val="409043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4" y="890166"/>
            <a:ext cx="11720945" cy="5324535"/>
          </a:xfrm>
          <a:prstGeom prst="rect">
            <a:avLst/>
          </a:prstGeom>
        </p:spPr>
        <p:txBody>
          <a:bodyPr wrap="square">
            <a:spAutoFit/>
          </a:bodyPr>
          <a:lstStyle/>
          <a:p>
            <a:pPr>
              <a:defRPr/>
            </a:pPr>
            <a:r>
              <a:rPr lang="en-GB" sz="2000" dirty="0"/>
              <a:t>If someone is raped while they are drunk, they are also somewhat responsible</a:t>
            </a:r>
          </a:p>
          <a:p>
            <a:pPr>
              <a:defRPr/>
            </a:pPr>
            <a:r>
              <a:rPr lang="en-GB" sz="2000" dirty="0">
                <a:solidFill>
                  <a:srgbClr val="FF0000"/>
                </a:solidFill>
              </a:rPr>
              <a:t>If someone is drunk, they not be able to give consent to having sex. It is not acceptable for an attacker to blame drink or drugs for their actions.</a:t>
            </a:r>
          </a:p>
          <a:p>
            <a:pPr>
              <a:defRPr/>
            </a:pPr>
            <a:endParaRPr lang="en-GB" sz="2000" dirty="0">
              <a:solidFill>
                <a:srgbClr val="FF0000"/>
              </a:solidFill>
            </a:endParaRPr>
          </a:p>
          <a:p>
            <a:pPr>
              <a:defRPr/>
            </a:pPr>
            <a:r>
              <a:rPr lang="en-GB" sz="2000" dirty="0"/>
              <a:t>When it comes to sex, ‘no’ sometimes means ‘yes’</a:t>
            </a:r>
          </a:p>
          <a:p>
            <a:pPr>
              <a:defRPr/>
            </a:pPr>
            <a:r>
              <a:rPr lang="en-GB" sz="2000" dirty="0">
                <a:solidFill>
                  <a:srgbClr val="FF0000"/>
                </a:solidFill>
              </a:rPr>
              <a:t>If two people want to have sex with each other it should be something that they both agree and consent to. They show this through their words and through their body language. Saying ‘no’ means consent has not been given.</a:t>
            </a:r>
          </a:p>
          <a:p>
            <a:pPr>
              <a:defRPr/>
            </a:pPr>
            <a:endParaRPr lang="en-GB" sz="2000" dirty="0"/>
          </a:p>
          <a:p>
            <a:pPr>
              <a:defRPr/>
            </a:pPr>
            <a:r>
              <a:rPr lang="en-GB" sz="2000" dirty="0"/>
              <a:t>Alcohol and drugs turn people into rapists.</a:t>
            </a:r>
          </a:p>
          <a:p>
            <a:pPr>
              <a:defRPr/>
            </a:pPr>
            <a:r>
              <a:rPr lang="en-GB" sz="2000" dirty="0">
                <a:solidFill>
                  <a:srgbClr val="FF0000"/>
                </a:solidFill>
              </a:rPr>
              <a:t>Drugs and alcohol are never the cause of rape or sexual assault. The attacker commits the crime, not the drugs and/or alcohol.</a:t>
            </a:r>
          </a:p>
          <a:p>
            <a:pPr>
              <a:defRPr/>
            </a:pPr>
            <a:endParaRPr lang="en-GB" sz="2000" dirty="0">
              <a:solidFill>
                <a:srgbClr val="FF0000"/>
              </a:solidFill>
            </a:endParaRPr>
          </a:p>
          <a:p>
            <a:pPr>
              <a:defRPr/>
            </a:pPr>
            <a:r>
              <a:rPr lang="en-GB" sz="2000" dirty="0"/>
              <a:t>If you go back to someone’s house, you are saying you want to have sex with that person.</a:t>
            </a:r>
          </a:p>
          <a:p>
            <a:pPr>
              <a:defRPr/>
            </a:pPr>
            <a:r>
              <a:rPr lang="en-GB" sz="2000" dirty="0">
                <a:solidFill>
                  <a:srgbClr val="FF0000"/>
                </a:solidFill>
              </a:rPr>
              <a:t>Going home with someone is not giving consent to have sex with that person. Consent must be sought and given, never assumed. Misplaced assumptions are no excuse, neither ethically, nor in the eyes of the law. </a:t>
            </a:r>
          </a:p>
        </p:txBody>
      </p:sp>
    </p:spTree>
    <p:extLst>
      <p:ext uri="{BB962C8B-B14F-4D97-AF65-F5344CB8AC3E}">
        <p14:creationId xmlns:p14="http://schemas.microsoft.com/office/powerpoint/2010/main" val="30733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additive="base">
                                        <p:cTn id="4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Topic 1:  Effects of the Media</a:t>
            </a:r>
            <a:endParaRPr lang="en-GB" dirty="0">
              <a:solidFill>
                <a:schemeClr val="bg1"/>
              </a:solidFill>
            </a:endParaRPr>
          </a:p>
        </p:txBody>
      </p:sp>
      <p:pic>
        <p:nvPicPr>
          <p:cNvPr id="2050" name="Picture 2" descr="Image result for m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4891" y="2610427"/>
            <a:ext cx="6782215" cy="363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134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8" y="1084267"/>
            <a:ext cx="11485417" cy="4801314"/>
          </a:xfrm>
          <a:prstGeom prst="rect">
            <a:avLst/>
          </a:prstGeom>
        </p:spPr>
        <p:txBody>
          <a:bodyPr wrap="square">
            <a:spAutoFit/>
          </a:bodyPr>
          <a:lstStyle/>
          <a:p>
            <a:pPr>
              <a:defRPr/>
            </a:pPr>
            <a:r>
              <a:rPr lang="en-GB" dirty="0"/>
              <a:t>Rape is only rape if someone is physically forced into having sex. </a:t>
            </a:r>
          </a:p>
          <a:p>
            <a:pPr>
              <a:defRPr/>
            </a:pPr>
            <a:r>
              <a:rPr lang="en-GB" dirty="0">
                <a:solidFill>
                  <a:srgbClr val="FF0000"/>
                </a:solidFill>
              </a:rPr>
              <a:t>Rape happens when someone doesn’t consent to sex. Rapists may threaten violence, or may take advantage of their victim being unable to consent (for example because they’re drunk or asleep).</a:t>
            </a:r>
          </a:p>
          <a:p>
            <a:pPr>
              <a:defRPr/>
            </a:pPr>
            <a:endParaRPr lang="en-GB" dirty="0">
              <a:solidFill>
                <a:srgbClr val="FF0000"/>
              </a:solidFill>
            </a:endParaRPr>
          </a:p>
          <a:p>
            <a:pPr>
              <a:defRPr/>
            </a:pPr>
            <a:r>
              <a:rPr lang="en-GB" dirty="0"/>
              <a:t>It is not rape if the target doesn’t clearly say ‘no’</a:t>
            </a:r>
          </a:p>
          <a:p>
            <a:pPr>
              <a:defRPr/>
            </a:pPr>
            <a:r>
              <a:rPr lang="en-GB" dirty="0">
                <a:solidFill>
                  <a:srgbClr val="FF0000"/>
                </a:solidFill>
              </a:rPr>
              <a:t>There are many ways that someone can show they do not want sex as well as saying the word.</a:t>
            </a:r>
          </a:p>
          <a:p>
            <a:pPr>
              <a:defRPr/>
            </a:pPr>
            <a:endParaRPr lang="en-GB" dirty="0">
              <a:solidFill>
                <a:srgbClr val="FF0000"/>
              </a:solidFill>
            </a:endParaRPr>
          </a:p>
          <a:p>
            <a:pPr>
              <a:defRPr/>
            </a:pPr>
            <a:r>
              <a:rPr lang="en-GB" dirty="0"/>
              <a:t>Men don’t usually mean to force sex on anyone but sometimes they get carried away.</a:t>
            </a:r>
          </a:p>
          <a:p>
            <a:pPr>
              <a:defRPr/>
            </a:pPr>
            <a:r>
              <a:rPr lang="en-GB" dirty="0">
                <a:solidFill>
                  <a:srgbClr val="FF0000"/>
                </a:solidFill>
              </a:rPr>
              <a:t>Consent to one sexual activity is not consent to another activity. Consent should not be assumed or treated as a ‘one off’ but rather as a continual process of checking a partner is happy to proceed. Withdrawal of consent at any point must always be respected and acted upon.</a:t>
            </a:r>
          </a:p>
          <a:p>
            <a:pPr>
              <a:defRPr/>
            </a:pPr>
            <a:endParaRPr lang="en-GB" dirty="0">
              <a:solidFill>
                <a:srgbClr val="FF0000"/>
              </a:solidFill>
            </a:endParaRPr>
          </a:p>
          <a:p>
            <a:pPr>
              <a:defRPr/>
            </a:pPr>
            <a:r>
              <a:rPr lang="en-GB" dirty="0"/>
              <a:t>People often lie about being raped if they regret having sex with someone</a:t>
            </a:r>
          </a:p>
          <a:p>
            <a:pPr>
              <a:defRPr/>
            </a:pPr>
            <a:r>
              <a:rPr lang="en-GB" dirty="0">
                <a:solidFill>
                  <a:srgbClr val="FF0000"/>
                </a:solidFill>
              </a:rPr>
              <a:t>Research suggests that most people who have been raped and report it are telling the truth. Many people also do not report rapes – sometimes because they are scared and sometimes because they are unsure how to do so.</a:t>
            </a:r>
          </a:p>
          <a:p>
            <a:pPr>
              <a:defRPr/>
            </a:pPr>
            <a:endParaRPr lang="en-GB" dirty="0">
              <a:solidFill>
                <a:srgbClr val="FF0000"/>
              </a:solidFill>
            </a:endParaRPr>
          </a:p>
        </p:txBody>
      </p:sp>
    </p:spTree>
    <p:extLst>
      <p:ext uri="{BB962C8B-B14F-4D97-AF65-F5344CB8AC3E}">
        <p14:creationId xmlns:p14="http://schemas.microsoft.com/office/powerpoint/2010/main" val="58844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additive="base">
                                        <p:cTn id="4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036" y="487785"/>
            <a:ext cx="11042073" cy="2831544"/>
          </a:xfrm>
          <a:prstGeom prst="rect">
            <a:avLst/>
          </a:prstGeom>
        </p:spPr>
        <p:txBody>
          <a:bodyPr wrap="square">
            <a:spAutoFit/>
          </a:bodyPr>
          <a:lstStyle/>
          <a:p>
            <a:pPr>
              <a:defRPr/>
            </a:pPr>
            <a:r>
              <a:rPr lang="en-GB" sz="2000" dirty="0"/>
              <a:t>It is only rape if someone is physically or violently forced into having sex.</a:t>
            </a:r>
          </a:p>
          <a:p>
            <a:pPr>
              <a:defRPr/>
            </a:pPr>
            <a:r>
              <a:rPr lang="en-GB" sz="2000" dirty="0">
                <a:solidFill>
                  <a:srgbClr val="FF0000"/>
                </a:solidFill>
              </a:rPr>
              <a:t>Rape happens when someone doesn’t consent to sex. Rapists may threaten violence, or may take advantage of their victims being unable to consent (for example because they are drunk or asleep)</a:t>
            </a:r>
          </a:p>
          <a:p>
            <a:pPr>
              <a:defRPr/>
            </a:pPr>
            <a:endParaRPr lang="en-GB" sz="2000" dirty="0">
              <a:solidFill>
                <a:srgbClr val="FF0000"/>
              </a:solidFill>
            </a:endParaRPr>
          </a:p>
          <a:p>
            <a:pPr>
              <a:defRPr/>
            </a:pPr>
            <a:r>
              <a:rPr lang="en-GB" sz="2000" dirty="0"/>
              <a:t>Boys and men don’t get raped.</a:t>
            </a:r>
          </a:p>
          <a:p>
            <a:pPr>
              <a:defRPr/>
            </a:pPr>
            <a:r>
              <a:rPr lang="en-GB" sz="2000" dirty="0">
                <a:solidFill>
                  <a:srgbClr val="FF0000"/>
                </a:solidFill>
              </a:rPr>
              <a:t>While the majority of rapes and sexual assaults are committed against women, it also happens to a significant number of men.</a:t>
            </a:r>
          </a:p>
          <a:p>
            <a:pPr>
              <a:defRPr/>
            </a:pPr>
            <a:endParaRPr lang="en-US" dirty="0"/>
          </a:p>
        </p:txBody>
      </p:sp>
    </p:spTree>
    <p:extLst>
      <p:ext uri="{BB962C8B-B14F-4D97-AF65-F5344CB8AC3E}">
        <p14:creationId xmlns:p14="http://schemas.microsoft.com/office/powerpoint/2010/main" val="207926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Remember…take </a:t>
            </a:r>
            <a:r>
              <a:rPr lang="en-GB" smtClean="0">
                <a:solidFill>
                  <a:schemeClr val="bg1"/>
                </a:solidFill>
              </a:rPr>
              <a:t>this away!</a:t>
            </a:r>
            <a:endParaRPr lang="en-GB" dirty="0">
              <a:solidFill>
                <a:schemeClr val="bg1"/>
              </a:solidFill>
            </a:endParaRPr>
          </a:p>
        </p:txBody>
      </p:sp>
      <p:sp>
        <p:nvSpPr>
          <p:cNvPr id="3" name="Content Placeholder 2"/>
          <p:cNvSpPr>
            <a:spLocks noGrp="1"/>
          </p:cNvSpPr>
          <p:nvPr>
            <p:ph idx="1"/>
          </p:nvPr>
        </p:nvSpPr>
        <p:spPr>
          <a:xfrm>
            <a:off x="818712" y="2222287"/>
            <a:ext cx="10554574" cy="4441749"/>
          </a:xfrm>
        </p:spPr>
        <p:txBody>
          <a:bodyPr>
            <a:normAutofit lnSpcReduction="10000"/>
          </a:bodyPr>
          <a:lstStyle/>
          <a:p>
            <a:r>
              <a:rPr lang="en-GB" sz="2400" dirty="0" smtClean="0"/>
              <a:t>Abuse of any kind is never acceptable</a:t>
            </a:r>
          </a:p>
          <a:p>
            <a:r>
              <a:rPr lang="en-GB" sz="2400" dirty="0" smtClean="0"/>
              <a:t>Your decisions are yours alone, don’t be overly swayed by the media</a:t>
            </a:r>
          </a:p>
          <a:p>
            <a:r>
              <a:rPr lang="en-GB" sz="2400" dirty="0" smtClean="0"/>
              <a:t>The </a:t>
            </a:r>
            <a:r>
              <a:rPr lang="en-GB" sz="2400" dirty="0"/>
              <a:t>importance of getting consent for sexual </a:t>
            </a:r>
            <a:r>
              <a:rPr lang="en-GB" sz="2400" dirty="0" smtClean="0"/>
              <a:t>activity</a:t>
            </a:r>
          </a:p>
          <a:p>
            <a:r>
              <a:rPr lang="en-GB" sz="2400" dirty="0" smtClean="0"/>
              <a:t>Look </a:t>
            </a:r>
            <a:r>
              <a:rPr lang="en-GB" sz="2400" dirty="0"/>
              <a:t>out for the signs that a partner is consenting (and keep checking) </a:t>
            </a:r>
            <a:endParaRPr lang="en-GB" sz="2400" dirty="0" smtClean="0"/>
          </a:p>
          <a:p>
            <a:r>
              <a:rPr lang="en-GB" sz="2400" dirty="0" smtClean="0"/>
              <a:t>It </a:t>
            </a:r>
            <a:r>
              <a:rPr lang="en-GB" sz="2400" dirty="0"/>
              <a:t>is the legal and ethical responsibility of the seeker of consent to get </a:t>
            </a:r>
            <a:r>
              <a:rPr lang="en-GB" sz="2400" dirty="0" smtClean="0"/>
              <a:t>it</a:t>
            </a:r>
          </a:p>
          <a:p>
            <a:r>
              <a:rPr lang="en-GB" sz="2400" dirty="0" smtClean="0"/>
              <a:t>Saying </a:t>
            </a:r>
            <a:r>
              <a:rPr lang="en-GB" sz="2400" dirty="0"/>
              <a:t>‘No’ is just one way of not consenting to something and not saying ‘No’ does not mean someone has given consent </a:t>
            </a:r>
            <a:endParaRPr lang="en-US" sz="2400" dirty="0"/>
          </a:p>
          <a:p>
            <a:endParaRPr lang="en-GB" dirty="0"/>
          </a:p>
        </p:txBody>
      </p:sp>
      <p:pic>
        <p:nvPicPr>
          <p:cNvPr id="4" name="Picture 3"/>
          <p:cNvPicPr>
            <a:picLocks noChangeAspect="1"/>
          </p:cNvPicPr>
          <p:nvPr/>
        </p:nvPicPr>
        <p:blipFill>
          <a:blip r:embed="rId2"/>
          <a:stretch>
            <a:fillRect/>
          </a:stretch>
        </p:blipFill>
        <p:spPr>
          <a:xfrm rot="815253">
            <a:off x="8274027" y="386592"/>
            <a:ext cx="3543900" cy="2121910"/>
          </a:xfrm>
          <a:prstGeom prst="rect">
            <a:avLst/>
          </a:prstGeom>
        </p:spPr>
      </p:pic>
    </p:spTree>
    <p:extLst>
      <p:ext uri="{BB962C8B-B14F-4D97-AF65-F5344CB8AC3E}">
        <p14:creationId xmlns:p14="http://schemas.microsoft.com/office/powerpoint/2010/main" val="2651187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solidFill>
                  <a:schemeClr val="bg1"/>
                </a:solidFill>
              </a:rPr>
              <a:t>Take a post it note…</a:t>
            </a:r>
            <a:endParaRPr lang="en-GB" sz="5400" dirty="0">
              <a:solidFill>
                <a:schemeClr val="bg1"/>
              </a:solidFill>
            </a:endParaRPr>
          </a:p>
        </p:txBody>
      </p:sp>
      <p:sp>
        <p:nvSpPr>
          <p:cNvPr id="3" name="Content Placeholder 2"/>
          <p:cNvSpPr>
            <a:spLocks noGrp="1"/>
          </p:cNvSpPr>
          <p:nvPr>
            <p:ph idx="1"/>
          </p:nvPr>
        </p:nvSpPr>
        <p:spPr>
          <a:xfrm>
            <a:off x="457200" y="2222287"/>
            <a:ext cx="9339943" cy="4317778"/>
          </a:xfrm>
        </p:spPr>
        <p:txBody>
          <a:bodyPr>
            <a:normAutofit/>
          </a:bodyPr>
          <a:lstStyle/>
          <a:p>
            <a:r>
              <a:rPr lang="en-GB" sz="2800" dirty="0" smtClean="0"/>
              <a:t>Imagine it is 2029 and you are in a long term relationship.  </a:t>
            </a:r>
          </a:p>
          <a:p>
            <a:pPr marL="0" indent="0">
              <a:buNone/>
            </a:pPr>
            <a:endParaRPr lang="en-GB" sz="2800" dirty="0" smtClean="0"/>
          </a:p>
          <a:p>
            <a:r>
              <a:rPr lang="en-GB" sz="2800" dirty="0" smtClean="0"/>
              <a:t>What would you want the relationship between you and your partner to be like?</a:t>
            </a:r>
          </a:p>
          <a:p>
            <a:pPr marL="0" indent="0">
              <a:buNone/>
            </a:pPr>
            <a:endParaRPr lang="en-GB" sz="2800" dirty="0" smtClean="0"/>
          </a:p>
          <a:p>
            <a:r>
              <a:rPr lang="en-GB" sz="2800" dirty="0" smtClean="0"/>
              <a:t>Write one word on the post it which reflects your thoughts… </a:t>
            </a:r>
            <a:r>
              <a:rPr lang="en-GB" sz="2000" dirty="0" smtClean="0">
                <a:solidFill>
                  <a:srgbClr val="FFC000"/>
                </a:solidFill>
              </a:rPr>
              <a:t>(remember-you are in school!)</a:t>
            </a:r>
            <a:endParaRPr lang="en-GB" sz="2000" dirty="0">
              <a:solidFill>
                <a:srgbClr val="FFC000"/>
              </a:solidFill>
            </a:endParaRPr>
          </a:p>
        </p:txBody>
      </p:sp>
      <p:pic>
        <p:nvPicPr>
          <p:cNvPr id="4" name="Picture 3"/>
          <p:cNvPicPr>
            <a:picLocks noChangeAspect="1"/>
          </p:cNvPicPr>
          <p:nvPr/>
        </p:nvPicPr>
        <p:blipFill>
          <a:blip r:embed="rId3"/>
          <a:stretch>
            <a:fillRect/>
          </a:stretch>
        </p:blipFill>
        <p:spPr>
          <a:xfrm rot="1179120">
            <a:off x="10208895" y="4804546"/>
            <a:ext cx="1466850" cy="1533525"/>
          </a:xfrm>
          <a:prstGeom prst="rect">
            <a:avLst/>
          </a:prstGeom>
        </p:spPr>
      </p:pic>
      <p:pic>
        <p:nvPicPr>
          <p:cNvPr id="5" name="Picture 4"/>
          <p:cNvPicPr>
            <a:picLocks noChangeAspect="1"/>
          </p:cNvPicPr>
          <p:nvPr/>
        </p:nvPicPr>
        <p:blipFill>
          <a:blip r:embed="rId4"/>
          <a:stretch>
            <a:fillRect/>
          </a:stretch>
        </p:blipFill>
        <p:spPr>
          <a:xfrm rot="1152326">
            <a:off x="10283856" y="2310989"/>
            <a:ext cx="1419225" cy="1419225"/>
          </a:xfrm>
          <a:prstGeom prst="rect">
            <a:avLst/>
          </a:prstGeom>
        </p:spPr>
      </p:pic>
    </p:spTree>
    <p:extLst>
      <p:ext uri="{BB962C8B-B14F-4D97-AF65-F5344CB8AC3E}">
        <p14:creationId xmlns:p14="http://schemas.microsoft.com/office/powerpoint/2010/main" val="4111003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 y="66971"/>
            <a:ext cx="12191999" cy="970450"/>
          </a:xfrm>
        </p:spPr>
        <p:txBody>
          <a:bodyPr/>
          <a:lstStyle/>
          <a:p>
            <a:r>
              <a:rPr lang="en-GB" sz="3600" dirty="0" smtClean="0">
                <a:solidFill>
                  <a:schemeClr val="bg1"/>
                </a:solidFill>
              </a:rPr>
              <a:t>Look at these examples of programs from the media...</a:t>
            </a:r>
            <a:endParaRPr lang="en-GB" sz="3600" dirty="0">
              <a:solidFill>
                <a:schemeClr val="bg1"/>
              </a:solidFill>
            </a:endParaRPr>
          </a:p>
        </p:txBody>
      </p:sp>
      <p:pic>
        <p:nvPicPr>
          <p:cNvPr id="4" name="Content Placeholder 3"/>
          <p:cNvPicPr>
            <a:picLocks noGrp="1" noChangeAspect="1"/>
          </p:cNvPicPr>
          <p:nvPr>
            <p:ph idx="1"/>
          </p:nvPr>
        </p:nvPicPr>
        <p:blipFill>
          <a:blip r:embed="rId3"/>
          <a:stretch>
            <a:fillRect/>
          </a:stretch>
        </p:blipFill>
        <p:spPr>
          <a:xfrm>
            <a:off x="400805" y="2402127"/>
            <a:ext cx="5819775" cy="3305175"/>
          </a:xfrm>
          <a:prstGeom prst="rect">
            <a:avLst/>
          </a:prstGeom>
        </p:spPr>
      </p:pic>
      <p:pic>
        <p:nvPicPr>
          <p:cNvPr id="5" name="Picture 4"/>
          <p:cNvPicPr>
            <a:picLocks noChangeAspect="1"/>
          </p:cNvPicPr>
          <p:nvPr/>
        </p:nvPicPr>
        <p:blipFill>
          <a:blip r:embed="rId4"/>
          <a:stretch>
            <a:fillRect/>
          </a:stretch>
        </p:blipFill>
        <p:spPr>
          <a:xfrm>
            <a:off x="5969726" y="3248706"/>
            <a:ext cx="6061165" cy="3406275"/>
          </a:xfrm>
          <a:prstGeom prst="rect">
            <a:avLst/>
          </a:prstGeom>
        </p:spPr>
      </p:pic>
      <p:pic>
        <p:nvPicPr>
          <p:cNvPr id="6" name="Picture 5"/>
          <p:cNvPicPr>
            <a:picLocks noChangeAspect="1"/>
          </p:cNvPicPr>
          <p:nvPr/>
        </p:nvPicPr>
        <p:blipFill>
          <a:blip r:embed="rId5"/>
          <a:stretch>
            <a:fillRect/>
          </a:stretch>
        </p:blipFill>
        <p:spPr>
          <a:xfrm>
            <a:off x="400805" y="3161612"/>
            <a:ext cx="5800725" cy="3257550"/>
          </a:xfrm>
          <a:prstGeom prst="rect">
            <a:avLst/>
          </a:prstGeom>
        </p:spPr>
      </p:pic>
      <p:pic>
        <p:nvPicPr>
          <p:cNvPr id="7" name="Picture 6"/>
          <p:cNvPicPr>
            <a:picLocks noChangeAspect="1"/>
          </p:cNvPicPr>
          <p:nvPr/>
        </p:nvPicPr>
        <p:blipFill>
          <a:blip r:embed="rId6"/>
          <a:stretch>
            <a:fillRect/>
          </a:stretch>
        </p:blipFill>
        <p:spPr>
          <a:xfrm>
            <a:off x="5590904" y="2032481"/>
            <a:ext cx="4558528" cy="3424528"/>
          </a:xfrm>
          <a:prstGeom prst="rect">
            <a:avLst/>
          </a:prstGeom>
        </p:spPr>
      </p:pic>
      <p:pic>
        <p:nvPicPr>
          <p:cNvPr id="9" name="Picture 8"/>
          <p:cNvPicPr>
            <a:picLocks noChangeAspect="1"/>
          </p:cNvPicPr>
          <p:nvPr/>
        </p:nvPicPr>
        <p:blipFill>
          <a:blip r:embed="rId7"/>
          <a:stretch>
            <a:fillRect/>
          </a:stretch>
        </p:blipFill>
        <p:spPr>
          <a:xfrm>
            <a:off x="5696434" y="3307818"/>
            <a:ext cx="5917474" cy="3293688"/>
          </a:xfrm>
          <a:prstGeom prst="rect">
            <a:avLst/>
          </a:prstGeom>
        </p:spPr>
      </p:pic>
      <p:pic>
        <p:nvPicPr>
          <p:cNvPr id="3" name="Picture 2"/>
          <p:cNvPicPr>
            <a:picLocks noChangeAspect="1"/>
          </p:cNvPicPr>
          <p:nvPr/>
        </p:nvPicPr>
        <p:blipFill>
          <a:blip r:embed="rId8"/>
          <a:stretch>
            <a:fillRect/>
          </a:stretch>
        </p:blipFill>
        <p:spPr>
          <a:xfrm>
            <a:off x="3643745" y="1944659"/>
            <a:ext cx="3290023" cy="4935035"/>
          </a:xfrm>
          <a:prstGeom prst="rect">
            <a:avLst/>
          </a:prstGeom>
        </p:spPr>
      </p:pic>
      <p:pic>
        <p:nvPicPr>
          <p:cNvPr id="10" name="Picture 9"/>
          <p:cNvPicPr>
            <a:picLocks noChangeAspect="1"/>
          </p:cNvPicPr>
          <p:nvPr/>
        </p:nvPicPr>
        <p:blipFill>
          <a:blip r:embed="rId9"/>
          <a:stretch>
            <a:fillRect/>
          </a:stretch>
        </p:blipFill>
        <p:spPr>
          <a:xfrm>
            <a:off x="412643" y="2275393"/>
            <a:ext cx="3208079" cy="4143769"/>
          </a:xfrm>
          <a:prstGeom prst="rect">
            <a:avLst/>
          </a:prstGeom>
        </p:spPr>
      </p:pic>
      <p:pic>
        <p:nvPicPr>
          <p:cNvPr id="11" name="Picture 10"/>
          <p:cNvPicPr>
            <a:picLocks noChangeAspect="1"/>
          </p:cNvPicPr>
          <p:nvPr/>
        </p:nvPicPr>
        <p:blipFill>
          <a:blip r:embed="rId10"/>
          <a:stretch>
            <a:fillRect/>
          </a:stretch>
        </p:blipFill>
        <p:spPr>
          <a:xfrm>
            <a:off x="6326110" y="2191610"/>
            <a:ext cx="5258232" cy="2957756"/>
          </a:xfrm>
          <a:prstGeom prst="rect">
            <a:avLst/>
          </a:prstGeom>
        </p:spPr>
      </p:pic>
    </p:spTree>
    <p:extLst>
      <p:ext uri="{BB962C8B-B14F-4D97-AF65-F5344CB8AC3E}">
        <p14:creationId xmlns:p14="http://schemas.microsoft.com/office/powerpoint/2010/main" val="241616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down)">
                                      <p:cBhvr>
                                        <p:cTn id="79" dur="580">
                                          <p:stCondLst>
                                            <p:cond delay="0"/>
                                          </p:stCondLst>
                                        </p:cTn>
                                        <p:tgtEl>
                                          <p:spTgt spid="9"/>
                                        </p:tgtEl>
                                      </p:cBhvr>
                                    </p:animEffect>
                                    <p:anim calcmode="lin" valueType="num">
                                      <p:cBhvr>
                                        <p:cTn id="8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5" dur="26">
                                          <p:stCondLst>
                                            <p:cond delay="650"/>
                                          </p:stCondLst>
                                        </p:cTn>
                                        <p:tgtEl>
                                          <p:spTgt spid="9"/>
                                        </p:tgtEl>
                                      </p:cBhvr>
                                      <p:to x="100000" y="60000"/>
                                    </p:animScale>
                                    <p:animScale>
                                      <p:cBhvr>
                                        <p:cTn id="86" dur="166" decel="50000">
                                          <p:stCondLst>
                                            <p:cond delay="676"/>
                                          </p:stCondLst>
                                        </p:cTn>
                                        <p:tgtEl>
                                          <p:spTgt spid="9"/>
                                        </p:tgtEl>
                                      </p:cBhvr>
                                      <p:to x="100000" y="100000"/>
                                    </p:animScale>
                                    <p:animScale>
                                      <p:cBhvr>
                                        <p:cTn id="87" dur="26">
                                          <p:stCondLst>
                                            <p:cond delay="1312"/>
                                          </p:stCondLst>
                                        </p:cTn>
                                        <p:tgtEl>
                                          <p:spTgt spid="9"/>
                                        </p:tgtEl>
                                      </p:cBhvr>
                                      <p:to x="100000" y="80000"/>
                                    </p:animScale>
                                    <p:animScale>
                                      <p:cBhvr>
                                        <p:cTn id="88" dur="166" decel="50000">
                                          <p:stCondLst>
                                            <p:cond delay="1338"/>
                                          </p:stCondLst>
                                        </p:cTn>
                                        <p:tgtEl>
                                          <p:spTgt spid="9"/>
                                        </p:tgtEl>
                                      </p:cBhvr>
                                      <p:to x="100000" y="100000"/>
                                    </p:animScale>
                                    <p:animScale>
                                      <p:cBhvr>
                                        <p:cTn id="89" dur="26">
                                          <p:stCondLst>
                                            <p:cond delay="1642"/>
                                          </p:stCondLst>
                                        </p:cTn>
                                        <p:tgtEl>
                                          <p:spTgt spid="9"/>
                                        </p:tgtEl>
                                      </p:cBhvr>
                                      <p:to x="100000" y="90000"/>
                                    </p:animScale>
                                    <p:animScale>
                                      <p:cBhvr>
                                        <p:cTn id="90" dur="166" decel="50000">
                                          <p:stCondLst>
                                            <p:cond delay="1668"/>
                                          </p:stCondLst>
                                        </p:cTn>
                                        <p:tgtEl>
                                          <p:spTgt spid="9"/>
                                        </p:tgtEl>
                                      </p:cBhvr>
                                      <p:to x="100000" y="100000"/>
                                    </p:animScale>
                                    <p:animScale>
                                      <p:cBhvr>
                                        <p:cTn id="91" dur="26">
                                          <p:stCondLst>
                                            <p:cond delay="1808"/>
                                          </p:stCondLst>
                                        </p:cTn>
                                        <p:tgtEl>
                                          <p:spTgt spid="9"/>
                                        </p:tgtEl>
                                      </p:cBhvr>
                                      <p:to x="100000" y="95000"/>
                                    </p:animScale>
                                    <p:animScale>
                                      <p:cBhvr>
                                        <p:cTn id="92" dur="166" decel="50000">
                                          <p:stCondLst>
                                            <p:cond delay="1834"/>
                                          </p:stCondLst>
                                        </p:cTn>
                                        <p:tgtEl>
                                          <p:spTgt spid="9"/>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80">
                                          <p:stCondLst>
                                            <p:cond delay="0"/>
                                          </p:stCondLst>
                                        </p:cTn>
                                        <p:tgtEl>
                                          <p:spTgt spid="3"/>
                                        </p:tgtEl>
                                      </p:cBhvr>
                                    </p:animEffect>
                                    <p:anim calcmode="lin" valueType="num">
                                      <p:cBhvr>
                                        <p:cTn id="9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gtEl>
                                      </p:cBhvr>
                                      <p:to x="100000" y="60000"/>
                                    </p:animScale>
                                    <p:animScale>
                                      <p:cBhvr>
                                        <p:cTn id="104" dur="166" decel="50000">
                                          <p:stCondLst>
                                            <p:cond delay="676"/>
                                          </p:stCondLst>
                                        </p:cTn>
                                        <p:tgtEl>
                                          <p:spTgt spid="3"/>
                                        </p:tgtEl>
                                      </p:cBhvr>
                                      <p:to x="100000" y="100000"/>
                                    </p:animScale>
                                    <p:animScale>
                                      <p:cBhvr>
                                        <p:cTn id="105" dur="26">
                                          <p:stCondLst>
                                            <p:cond delay="1312"/>
                                          </p:stCondLst>
                                        </p:cTn>
                                        <p:tgtEl>
                                          <p:spTgt spid="3"/>
                                        </p:tgtEl>
                                      </p:cBhvr>
                                      <p:to x="100000" y="80000"/>
                                    </p:animScale>
                                    <p:animScale>
                                      <p:cBhvr>
                                        <p:cTn id="106" dur="166" decel="50000">
                                          <p:stCondLst>
                                            <p:cond delay="1338"/>
                                          </p:stCondLst>
                                        </p:cTn>
                                        <p:tgtEl>
                                          <p:spTgt spid="3"/>
                                        </p:tgtEl>
                                      </p:cBhvr>
                                      <p:to x="100000" y="100000"/>
                                    </p:animScale>
                                    <p:animScale>
                                      <p:cBhvr>
                                        <p:cTn id="107" dur="26">
                                          <p:stCondLst>
                                            <p:cond delay="1642"/>
                                          </p:stCondLst>
                                        </p:cTn>
                                        <p:tgtEl>
                                          <p:spTgt spid="3"/>
                                        </p:tgtEl>
                                      </p:cBhvr>
                                      <p:to x="100000" y="90000"/>
                                    </p:animScale>
                                    <p:animScale>
                                      <p:cBhvr>
                                        <p:cTn id="108" dur="166" decel="50000">
                                          <p:stCondLst>
                                            <p:cond delay="1668"/>
                                          </p:stCondLst>
                                        </p:cTn>
                                        <p:tgtEl>
                                          <p:spTgt spid="3"/>
                                        </p:tgtEl>
                                      </p:cBhvr>
                                      <p:to x="100000" y="100000"/>
                                    </p:animScale>
                                    <p:animScale>
                                      <p:cBhvr>
                                        <p:cTn id="109" dur="26">
                                          <p:stCondLst>
                                            <p:cond delay="1808"/>
                                          </p:stCondLst>
                                        </p:cTn>
                                        <p:tgtEl>
                                          <p:spTgt spid="3"/>
                                        </p:tgtEl>
                                      </p:cBhvr>
                                      <p:to x="100000" y="95000"/>
                                    </p:animScale>
                                    <p:animScale>
                                      <p:cBhvr>
                                        <p:cTn id="110" dur="166" decel="50000">
                                          <p:stCondLst>
                                            <p:cond delay="1834"/>
                                          </p:stCondLst>
                                        </p:cTn>
                                        <p:tgtEl>
                                          <p:spTgt spid="3"/>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wipe(down)">
                                      <p:cBhvr>
                                        <p:cTn id="115" dur="580">
                                          <p:stCondLst>
                                            <p:cond delay="0"/>
                                          </p:stCondLst>
                                        </p:cTn>
                                        <p:tgtEl>
                                          <p:spTgt spid="10"/>
                                        </p:tgtEl>
                                      </p:cBhvr>
                                    </p:animEffect>
                                    <p:anim calcmode="lin" valueType="num">
                                      <p:cBhvr>
                                        <p:cTn id="1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21" dur="26">
                                          <p:stCondLst>
                                            <p:cond delay="650"/>
                                          </p:stCondLst>
                                        </p:cTn>
                                        <p:tgtEl>
                                          <p:spTgt spid="10"/>
                                        </p:tgtEl>
                                      </p:cBhvr>
                                      <p:to x="100000" y="60000"/>
                                    </p:animScale>
                                    <p:animScale>
                                      <p:cBhvr>
                                        <p:cTn id="122" dur="166" decel="50000">
                                          <p:stCondLst>
                                            <p:cond delay="676"/>
                                          </p:stCondLst>
                                        </p:cTn>
                                        <p:tgtEl>
                                          <p:spTgt spid="10"/>
                                        </p:tgtEl>
                                      </p:cBhvr>
                                      <p:to x="100000" y="100000"/>
                                    </p:animScale>
                                    <p:animScale>
                                      <p:cBhvr>
                                        <p:cTn id="123" dur="26">
                                          <p:stCondLst>
                                            <p:cond delay="1312"/>
                                          </p:stCondLst>
                                        </p:cTn>
                                        <p:tgtEl>
                                          <p:spTgt spid="10"/>
                                        </p:tgtEl>
                                      </p:cBhvr>
                                      <p:to x="100000" y="80000"/>
                                    </p:animScale>
                                    <p:animScale>
                                      <p:cBhvr>
                                        <p:cTn id="124" dur="166" decel="50000">
                                          <p:stCondLst>
                                            <p:cond delay="1338"/>
                                          </p:stCondLst>
                                        </p:cTn>
                                        <p:tgtEl>
                                          <p:spTgt spid="10"/>
                                        </p:tgtEl>
                                      </p:cBhvr>
                                      <p:to x="100000" y="100000"/>
                                    </p:animScale>
                                    <p:animScale>
                                      <p:cBhvr>
                                        <p:cTn id="125" dur="26">
                                          <p:stCondLst>
                                            <p:cond delay="1642"/>
                                          </p:stCondLst>
                                        </p:cTn>
                                        <p:tgtEl>
                                          <p:spTgt spid="10"/>
                                        </p:tgtEl>
                                      </p:cBhvr>
                                      <p:to x="100000" y="90000"/>
                                    </p:animScale>
                                    <p:animScale>
                                      <p:cBhvr>
                                        <p:cTn id="126" dur="166" decel="50000">
                                          <p:stCondLst>
                                            <p:cond delay="1668"/>
                                          </p:stCondLst>
                                        </p:cTn>
                                        <p:tgtEl>
                                          <p:spTgt spid="10"/>
                                        </p:tgtEl>
                                      </p:cBhvr>
                                      <p:to x="100000" y="100000"/>
                                    </p:animScale>
                                    <p:animScale>
                                      <p:cBhvr>
                                        <p:cTn id="127" dur="26">
                                          <p:stCondLst>
                                            <p:cond delay="1808"/>
                                          </p:stCondLst>
                                        </p:cTn>
                                        <p:tgtEl>
                                          <p:spTgt spid="10"/>
                                        </p:tgtEl>
                                      </p:cBhvr>
                                      <p:to x="100000" y="95000"/>
                                    </p:animScale>
                                    <p:animScale>
                                      <p:cBhvr>
                                        <p:cTn id="128" dur="166" decel="50000">
                                          <p:stCondLst>
                                            <p:cond delay="1834"/>
                                          </p:stCondLst>
                                        </p:cTn>
                                        <p:tgtEl>
                                          <p:spTgt spid="10"/>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wipe(down)">
                                      <p:cBhvr>
                                        <p:cTn id="133" dur="580">
                                          <p:stCondLst>
                                            <p:cond delay="0"/>
                                          </p:stCondLst>
                                        </p:cTn>
                                        <p:tgtEl>
                                          <p:spTgt spid="11"/>
                                        </p:tgtEl>
                                      </p:cBhvr>
                                    </p:animEffect>
                                    <p:anim calcmode="lin" valueType="num">
                                      <p:cBhvr>
                                        <p:cTn id="13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9" dur="26">
                                          <p:stCondLst>
                                            <p:cond delay="650"/>
                                          </p:stCondLst>
                                        </p:cTn>
                                        <p:tgtEl>
                                          <p:spTgt spid="11"/>
                                        </p:tgtEl>
                                      </p:cBhvr>
                                      <p:to x="100000" y="60000"/>
                                    </p:animScale>
                                    <p:animScale>
                                      <p:cBhvr>
                                        <p:cTn id="140" dur="166" decel="50000">
                                          <p:stCondLst>
                                            <p:cond delay="676"/>
                                          </p:stCondLst>
                                        </p:cTn>
                                        <p:tgtEl>
                                          <p:spTgt spid="11"/>
                                        </p:tgtEl>
                                      </p:cBhvr>
                                      <p:to x="100000" y="100000"/>
                                    </p:animScale>
                                    <p:animScale>
                                      <p:cBhvr>
                                        <p:cTn id="141" dur="26">
                                          <p:stCondLst>
                                            <p:cond delay="1312"/>
                                          </p:stCondLst>
                                        </p:cTn>
                                        <p:tgtEl>
                                          <p:spTgt spid="11"/>
                                        </p:tgtEl>
                                      </p:cBhvr>
                                      <p:to x="100000" y="80000"/>
                                    </p:animScale>
                                    <p:animScale>
                                      <p:cBhvr>
                                        <p:cTn id="142" dur="166" decel="50000">
                                          <p:stCondLst>
                                            <p:cond delay="1338"/>
                                          </p:stCondLst>
                                        </p:cTn>
                                        <p:tgtEl>
                                          <p:spTgt spid="11"/>
                                        </p:tgtEl>
                                      </p:cBhvr>
                                      <p:to x="100000" y="100000"/>
                                    </p:animScale>
                                    <p:animScale>
                                      <p:cBhvr>
                                        <p:cTn id="143" dur="26">
                                          <p:stCondLst>
                                            <p:cond delay="1642"/>
                                          </p:stCondLst>
                                        </p:cTn>
                                        <p:tgtEl>
                                          <p:spTgt spid="11"/>
                                        </p:tgtEl>
                                      </p:cBhvr>
                                      <p:to x="100000" y="90000"/>
                                    </p:animScale>
                                    <p:animScale>
                                      <p:cBhvr>
                                        <p:cTn id="144" dur="166" decel="50000">
                                          <p:stCondLst>
                                            <p:cond delay="1668"/>
                                          </p:stCondLst>
                                        </p:cTn>
                                        <p:tgtEl>
                                          <p:spTgt spid="11"/>
                                        </p:tgtEl>
                                      </p:cBhvr>
                                      <p:to x="100000" y="100000"/>
                                    </p:animScale>
                                    <p:animScale>
                                      <p:cBhvr>
                                        <p:cTn id="145" dur="26">
                                          <p:stCondLst>
                                            <p:cond delay="1808"/>
                                          </p:stCondLst>
                                        </p:cTn>
                                        <p:tgtEl>
                                          <p:spTgt spid="11"/>
                                        </p:tgtEl>
                                      </p:cBhvr>
                                      <p:to x="100000" y="95000"/>
                                    </p:animScale>
                                    <p:animScale>
                                      <p:cBhvr>
                                        <p:cTn id="14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solidFill>
                  <a:schemeClr val="bg1"/>
                </a:solidFill>
              </a:rPr>
              <a:t>Debate sheets…</a:t>
            </a:r>
            <a:endParaRPr lang="en-GB" sz="4800" dirty="0">
              <a:solidFill>
                <a:schemeClr val="bg1"/>
              </a:solidFill>
            </a:endParaRPr>
          </a:p>
        </p:txBody>
      </p:sp>
      <p:sp>
        <p:nvSpPr>
          <p:cNvPr id="3" name="Content Placeholder 2"/>
          <p:cNvSpPr>
            <a:spLocks noGrp="1"/>
          </p:cNvSpPr>
          <p:nvPr>
            <p:ph idx="1"/>
          </p:nvPr>
        </p:nvSpPr>
        <p:spPr>
          <a:xfrm>
            <a:off x="818712" y="2222287"/>
            <a:ext cx="10554574" cy="4344768"/>
          </a:xfrm>
        </p:spPr>
        <p:txBody>
          <a:bodyPr>
            <a:normAutofit fontScale="92500" lnSpcReduction="20000"/>
          </a:bodyPr>
          <a:lstStyle/>
          <a:p>
            <a:pPr marL="0" indent="0" algn="ctr">
              <a:buNone/>
            </a:pPr>
            <a:endParaRPr lang="en-GB" sz="3200" dirty="0" smtClean="0">
              <a:solidFill>
                <a:schemeClr val="accent1">
                  <a:lumMod val="75000"/>
                </a:schemeClr>
              </a:solidFill>
            </a:endParaRPr>
          </a:p>
          <a:p>
            <a:pPr marL="0" indent="0" algn="ctr">
              <a:buNone/>
            </a:pPr>
            <a:r>
              <a:rPr lang="en-GB" sz="3200" dirty="0" smtClean="0">
                <a:solidFill>
                  <a:schemeClr val="accent1">
                    <a:lumMod val="75000"/>
                  </a:schemeClr>
                </a:solidFill>
              </a:rPr>
              <a:t>We are going to do some work on the examples of media from the last slide. You are working in groups of about four.  </a:t>
            </a:r>
          </a:p>
          <a:p>
            <a:pPr marL="0" indent="0" algn="ctr">
              <a:buNone/>
            </a:pPr>
            <a:r>
              <a:rPr lang="en-GB" sz="3200" dirty="0" smtClean="0">
                <a:solidFill>
                  <a:schemeClr val="accent1">
                    <a:lumMod val="75000"/>
                  </a:schemeClr>
                </a:solidFill>
              </a:rPr>
              <a:t>You must respond to every statement, writing your feedback directly onto the sheet. You can respond either to the main quote or what a classmate has written.    </a:t>
            </a:r>
          </a:p>
          <a:p>
            <a:pPr marL="0" indent="0" algn="ctr">
              <a:buNone/>
            </a:pPr>
            <a:r>
              <a:rPr lang="en-GB" sz="3200" dirty="0">
                <a:hlinkClick r:id="rId3"/>
              </a:rPr>
              <a:t>10 minute timer</a:t>
            </a:r>
            <a:endParaRPr lang="en-GB" sz="3200" dirty="0"/>
          </a:p>
          <a:p>
            <a:pPr marL="0" indent="0" algn="ctr">
              <a:buNone/>
            </a:pPr>
            <a:endParaRPr lang="en-GB" sz="3200" dirty="0">
              <a:solidFill>
                <a:schemeClr val="accent1">
                  <a:lumMod val="75000"/>
                </a:schemeClr>
              </a:solidFill>
            </a:endParaRPr>
          </a:p>
          <a:p>
            <a:pPr marL="0" indent="0" algn="ctr">
              <a:buNone/>
            </a:pPr>
            <a:endParaRPr lang="en-GB" sz="3200" dirty="0">
              <a:solidFill>
                <a:schemeClr val="accent1">
                  <a:lumMod val="75000"/>
                </a:schemeClr>
              </a:solidFill>
            </a:endParaRPr>
          </a:p>
        </p:txBody>
      </p:sp>
    </p:spTree>
    <p:extLst>
      <p:ext uri="{BB962C8B-B14F-4D97-AF65-F5344CB8AC3E}">
        <p14:creationId xmlns:p14="http://schemas.microsoft.com/office/powerpoint/2010/main" val="722400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solidFill>
                  <a:schemeClr val="bg1"/>
                </a:solidFill>
              </a:rPr>
              <a:t>Feedback on statement sheets…</a:t>
            </a:r>
            <a:endParaRPr lang="en-GB" sz="4800"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sz="3200" dirty="0" smtClean="0">
                <a:solidFill>
                  <a:schemeClr val="accent1">
                    <a:lumMod val="75000"/>
                  </a:schemeClr>
                </a:solidFill>
              </a:rPr>
              <a:t>This can either be done by a member of the class or by the teacher themselves.</a:t>
            </a:r>
          </a:p>
          <a:p>
            <a:pPr marL="0" indent="0">
              <a:buNone/>
            </a:pPr>
            <a:r>
              <a:rPr lang="en-GB" sz="3200" dirty="0" smtClean="0">
                <a:solidFill>
                  <a:schemeClr val="accent1">
                    <a:lumMod val="75000"/>
                  </a:schemeClr>
                </a:solidFill>
              </a:rPr>
              <a:t>Feedback some statements from each of the debate sheets.</a:t>
            </a:r>
            <a:endParaRPr lang="en-GB" sz="3200" dirty="0">
              <a:solidFill>
                <a:schemeClr val="accent1">
                  <a:lumMod val="75000"/>
                </a:schemeClr>
              </a:solidFill>
            </a:endParaRPr>
          </a:p>
        </p:txBody>
      </p:sp>
    </p:spTree>
    <p:extLst>
      <p:ext uri="{BB962C8B-B14F-4D97-AF65-F5344CB8AC3E}">
        <p14:creationId xmlns:p14="http://schemas.microsoft.com/office/powerpoint/2010/main" val="1698640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Topic 2:  Abuse in relationships</a:t>
            </a:r>
            <a:endParaRPr lang="en-GB" dirty="0">
              <a:solidFill>
                <a:schemeClr val="bg1"/>
              </a:solidFill>
            </a:endParaRPr>
          </a:p>
        </p:txBody>
      </p:sp>
      <p:pic>
        <p:nvPicPr>
          <p:cNvPr id="3076" name="Picture 4" descr="H Bomb! Rehab for victims of Domestic Abu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3144" y="2222500"/>
            <a:ext cx="6465712" cy="363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504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Relationship Abuse…</a:t>
            </a:r>
            <a:endParaRPr lang="en-GB"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sz="4000" dirty="0" smtClean="0">
                <a:solidFill>
                  <a:srgbClr val="92D050"/>
                </a:solidFill>
              </a:rPr>
              <a:t>Discuss:  What types of abuse can you experience in a relationship?</a:t>
            </a:r>
          </a:p>
          <a:p>
            <a:pPr marL="0" indent="0">
              <a:buNone/>
            </a:pPr>
            <a:r>
              <a:rPr lang="en-GB" sz="4000" dirty="0" smtClean="0">
                <a:solidFill>
                  <a:srgbClr val="92D050"/>
                </a:solidFill>
              </a:rPr>
              <a:t>Next-watch this clip:</a:t>
            </a:r>
            <a:br>
              <a:rPr lang="en-GB" sz="4000" dirty="0" smtClean="0">
                <a:solidFill>
                  <a:srgbClr val="92D050"/>
                </a:solidFill>
              </a:rPr>
            </a:br>
            <a:r>
              <a:rPr lang="en-GB" sz="4000" dirty="0">
                <a:hlinkClick r:id="rId3"/>
              </a:rPr>
              <a:t>https://</a:t>
            </a:r>
            <a:r>
              <a:rPr lang="en-GB" sz="4000" dirty="0" smtClean="0">
                <a:hlinkClick r:id="rId3"/>
              </a:rPr>
              <a:t>www.youtube.com/watch?v=ObvC12uJa6A&amp;feature=youtu.be</a:t>
            </a:r>
            <a:endParaRPr lang="en-GB" sz="4000" dirty="0" smtClean="0"/>
          </a:p>
          <a:p>
            <a:pPr marL="0" indent="0">
              <a:buNone/>
            </a:pPr>
            <a:endParaRPr lang="en-GB" sz="4000" dirty="0">
              <a:solidFill>
                <a:srgbClr val="92D050"/>
              </a:solidFill>
            </a:endParaRPr>
          </a:p>
        </p:txBody>
      </p:sp>
    </p:spTree>
    <p:extLst>
      <p:ext uri="{BB962C8B-B14F-4D97-AF65-F5344CB8AC3E}">
        <p14:creationId xmlns:p14="http://schemas.microsoft.com/office/powerpoint/2010/main" val="344203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332509"/>
            <a:ext cx="10571998" cy="1473056"/>
          </a:xfrm>
        </p:spPr>
        <p:txBody>
          <a:bodyPr/>
          <a:lstStyle/>
          <a:p>
            <a:r>
              <a:rPr lang="en-GB" dirty="0" smtClean="0"/>
              <a:t/>
            </a:r>
            <a:br>
              <a:rPr lang="en-GB" dirty="0" smtClean="0"/>
            </a:br>
            <a:r>
              <a:rPr lang="en-GB" dirty="0" smtClean="0">
                <a:solidFill>
                  <a:schemeClr val="bg1"/>
                </a:solidFill>
              </a:rPr>
              <a:t>Follow the link to the article…</a:t>
            </a:r>
            <a:r>
              <a:rPr lang="en-GB" dirty="0" smtClean="0"/>
              <a:t/>
            </a:r>
            <a:br>
              <a:rPr lang="en-GB" dirty="0" smtClean="0"/>
            </a:br>
            <a:r>
              <a:rPr lang="en-GB" sz="2800" dirty="0">
                <a:hlinkClick r:id="rId2"/>
              </a:rPr>
              <a:t>https://</a:t>
            </a:r>
            <a:r>
              <a:rPr lang="en-GB" sz="2800" dirty="0" smtClean="0">
                <a:hlinkClick r:id="rId2"/>
              </a:rPr>
              <a:t>www.bbc.co.uk/news/uk-wales-50390689</a:t>
            </a:r>
            <a:r>
              <a:rPr lang="en-GB" sz="2800" dirty="0" smtClean="0"/>
              <a:t/>
            </a:r>
            <a:br>
              <a:rPr lang="en-GB" sz="2800" dirty="0" smtClean="0"/>
            </a:br>
            <a:endParaRPr lang="en-GB" sz="2800" dirty="0"/>
          </a:p>
        </p:txBody>
      </p:sp>
      <p:sp>
        <p:nvSpPr>
          <p:cNvPr id="3" name="Content Placeholder 2"/>
          <p:cNvSpPr>
            <a:spLocks noGrp="1"/>
          </p:cNvSpPr>
          <p:nvPr>
            <p:ph idx="1"/>
          </p:nvPr>
        </p:nvSpPr>
        <p:spPr/>
        <p:txBody>
          <a:bodyPr>
            <a:normAutofit lnSpcReduction="10000"/>
          </a:bodyPr>
          <a:lstStyle/>
          <a:p>
            <a:pPr marL="0" indent="0">
              <a:buNone/>
            </a:pPr>
            <a:r>
              <a:rPr lang="en-GB" sz="2400" dirty="0" smtClean="0"/>
              <a:t>Discuss as a class: </a:t>
            </a:r>
          </a:p>
          <a:p>
            <a:pPr marL="0" indent="0">
              <a:buNone/>
            </a:pPr>
            <a:endParaRPr lang="en-GB" sz="2400" dirty="0"/>
          </a:p>
          <a:p>
            <a:r>
              <a:rPr lang="en-GB" sz="2400" dirty="0" smtClean="0">
                <a:solidFill>
                  <a:srgbClr val="92D050"/>
                </a:solidFill>
              </a:rPr>
              <a:t>Were you surprised by the findings?</a:t>
            </a:r>
          </a:p>
          <a:p>
            <a:r>
              <a:rPr lang="en-GB" sz="2400" dirty="0" smtClean="0">
                <a:solidFill>
                  <a:srgbClr val="92D050"/>
                </a:solidFill>
              </a:rPr>
              <a:t>Have you seen a friend in a relationship were there is abuse?</a:t>
            </a:r>
          </a:p>
          <a:p>
            <a:r>
              <a:rPr lang="en-GB" sz="2400" dirty="0" smtClean="0">
                <a:solidFill>
                  <a:srgbClr val="92D050"/>
                </a:solidFill>
              </a:rPr>
              <a:t>What advice did/would you give the victim?</a:t>
            </a:r>
          </a:p>
          <a:p>
            <a:r>
              <a:rPr lang="en-GB" sz="2400" dirty="0" smtClean="0">
                <a:solidFill>
                  <a:srgbClr val="92D050"/>
                </a:solidFill>
              </a:rPr>
              <a:t>Do you think you would tell a friends parents that you were worried about abuse, even though you know your friend would be angry?</a:t>
            </a:r>
            <a:br>
              <a:rPr lang="en-GB" sz="2400" dirty="0" smtClean="0">
                <a:solidFill>
                  <a:srgbClr val="92D050"/>
                </a:solidFill>
              </a:rPr>
            </a:br>
            <a:endParaRPr lang="en-GB" sz="2400" dirty="0">
              <a:solidFill>
                <a:srgbClr val="92D050"/>
              </a:solidFill>
            </a:endParaRPr>
          </a:p>
        </p:txBody>
      </p:sp>
    </p:spTree>
    <p:extLst>
      <p:ext uri="{BB962C8B-B14F-4D97-AF65-F5344CB8AC3E}">
        <p14:creationId xmlns:p14="http://schemas.microsoft.com/office/powerpoint/2010/main" val="2623455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622</TotalTime>
  <Words>1366</Words>
  <Application>Microsoft Office PowerPoint</Application>
  <PresentationFormat>Widescreen</PresentationFormat>
  <Paragraphs>103</Paragraphs>
  <Slides>22</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 2</vt:lpstr>
      <vt:lpstr>Quotable</vt:lpstr>
      <vt:lpstr>Relationship Expectations…</vt:lpstr>
      <vt:lpstr>Topic 1:  Effects of the Media</vt:lpstr>
      <vt:lpstr>Take a post it note…</vt:lpstr>
      <vt:lpstr>Look at these examples of programs from the media...</vt:lpstr>
      <vt:lpstr>Debate sheets…</vt:lpstr>
      <vt:lpstr>Feedback on statement sheets…</vt:lpstr>
      <vt:lpstr>Topic 2:  Abuse in relationships</vt:lpstr>
      <vt:lpstr>Relationship Abuse…</vt:lpstr>
      <vt:lpstr> Follow the link to the article… https://www.bbc.co.uk/news/uk-wales-50390689 </vt:lpstr>
      <vt:lpstr>It is okay to disagree…</vt:lpstr>
      <vt:lpstr>True or false…</vt:lpstr>
      <vt:lpstr>Feedback and Discussion…</vt:lpstr>
      <vt:lpstr>Topic 3: Consent in Relationships</vt:lpstr>
      <vt:lpstr>Topic 3: What is consent?</vt:lpstr>
      <vt:lpstr>More information…</vt:lpstr>
      <vt:lpstr>Myths and misconceptions…</vt:lpstr>
      <vt:lpstr>Answers…</vt:lpstr>
      <vt:lpstr>PowerPoint Presentation</vt:lpstr>
      <vt:lpstr>PowerPoint Presentation</vt:lpstr>
      <vt:lpstr>PowerPoint Presentation</vt:lpstr>
      <vt:lpstr>PowerPoint Presentation</vt:lpstr>
      <vt:lpstr>Remember…take this away!</vt:lpstr>
    </vt:vector>
  </TitlesOfParts>
  <Company>TSA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Expectations…</dc:title>
  <dc:creator>Mrs Cleator-Webb</dc:creator>
  <cp:lastModifiedBy>Mr Addison</cp:lastModifiedBy>
  <cp:revision>24</cp:revision>
  <dcterms:created xsi:type="dcterms:W3CDTF">2019-11-25T10:30:08Z</dcterms:created>
  <dcterms:modified xsi:type="dcterms:W3CDTF">2020-10-19T20:01:20Z</dcterms:modified>
</cp:coreProperties>
</file>