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4" r:id="rId2"/>
    <p:sldId id="296" r:id="rId3"/>
    <p:sldId id="256" r:id="rId4"/>
    <p:sldId id="257" r:id="rId5"/>
    <p:sldId id="261" r:id="rId6"/>
    <p:sldId id="293" r:id="rId7"/>
    <p:sldId id="292" r:id="rId8"/>
    <p:sldId id="258" r:id="rId9"/>
    <p:sldId id="276" r:id="rId10"/>
    <p:sldId id="274" r:id="rId11"/>
    <p:sldId id="295" r:id="rId12"/>
    <p:sldId id="265" r:id="rId13"/>
    <p:sldId id="277" r:id="rId14"/>
    <p:sldId id="269" r:id="rId15"/>
    <p:sldId id="273" r:id="rId16"/>
    <p:sldId id="278" r:id="rId17"/>
    <p:sldId id="284" r:id="rId18"/>
    <p:sldId id="264" r:id="rId19"/>
    <p:sldId id="271" r:id="rId20"/>
    <p:sldId id="267" r:id="rId21"/>
    <p:sldId id="270" r:id="rId22"/>
    <p:sldId id="283" r:id="rId23"/>
    <p:sldId id="272" r:id="rId24"/>
    <p:sldId id="291" r:id="rId25"/>
    <p:sldId id="262" r:id="rId26"/>
  </p:sldIdLst>
  <p:sldSz cx="9144000" cy="6858000" type="screen4x3"/>
  <p:notesSz cx="6788150"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5047" y="0"/>
            <a:ext cx="2941532" cy="496173"/>
          </a:xfrm>
          <a:prstGeom prst="rect">
            <a:avLst/>
          </a:prstGeom>
        </p:spPr>
        <p:txBody>
          <a:bodyPr vert="horz" lIns="91440" tIns="45720" rIns="91440" bIns="45720" rtlCol="0"/>
          <a:lstStyle>
            <a:lvl1pPr algn="r">
              <a:defRPr sz="1200"/>
            </a:lvl1pPr>
          </a:lstStyle>
          <a:p>
            <a:fld id="{56700433-6A96-4BF6-A60F-9550EA70E6A1}" type="datetimeFigureOut">
              <a:rPr lang="en-GB" smtClean="0"/>
              <a:t>09/02/2022</a:t>
            </a:fld>
            <a:endParaRPr lang="en-GB"/>
          </a:p>
        </p:txBody>
      </p:sp>
      <p:sp>
        <p:nvSpPr>
          <p:cNvPr id="4" name="Slide Image Placeholder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8815" y="4713645"/>
            <a:ext cx="5430520" cy="44655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5568"/>
            <a:ext cx="2941532" cy="49617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5047" y="9425568"/>
            <a:ext cx="2941532" cy="496173"/>
          </a:xfrm>
          <a:prstGeom prst="rect">
            <a:avLst/>
          </a:prstGeom>
        </p:spPr>
        <p:txBody>
          <a:bodyPr vert="horz" lIns="91440" tIns="45720" rIns="91440" bIns="45720" rtlCol="0" anchor="b"/>
          <a:lstStyle>
            <a:lvl1pPr algn="r">
              <a:defRPr sz="1200"/>
            </a:lvl1pPr>
          </a:lstStyle>
          <a:p>
            <a:fld id="{6B321A13-F169-465E-A218-726BF7E5C000}" type="slidenum">
              <a:rPr lang="en-GB" smtClean="0"/>
              <a:t>‹#›</a:t>
            </a:fld>
            <a:endParaRPr lang="en-GB"/>
          </a:p>
        </p:txBody>
      </p:sp>
    </p:spTree>
    <p:extLst>
      <p:ext uri="{BB962C8B-B14F-4D97-AF65-F5344CB8AC3E}">
        <p14:creationId xmlns:p14="http://schemas.microsoft.com/office/powerpoint/2010/main" val="295632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cases of pupils feeling they cannot stay=please</a:t>
            </a:r>
            <a:r>
              <a:rPr lang="en-GB" baseline="0" dirty="0"/>
              <a:t> e mail </a:t>
            </a:r>
            <a:r>
              <a:rPr lang="en-GB" baseline="0"/>
              <a:t>Emma Cleator-Webb</a:t>
            </a:r>
            <a:endParaRPr lang="en-GB"/>
          </a:p>
        </p:txBody>
      </p:sp>
      <p:sp>
        <p:nvSpPr>
          <p:cNvPr id="4" name="Slide Number Placeholder 3"/>
          <p:cNvSpPr>
            <a:spLocks noGrp="1"/>
          </p:cNvSpPr>
          <p:nvPr>
            <p:ph type="sldNum" sz="quarter" idx="10"/>
          </p:nvPr>
        </p:nvSpPr>
        <p:spPr/>
        <p:txBody>
          <a:bodyPr/>
          <a:lstStyle/>
          <a:p>
            <a:fld id="{6B321A13-F169-465E-A218-726BF7E5C000}" type="slidenum">
              <a:rPr lang="en-GB" smtClean="0"/>
              <a:t>1</a:t>
            </a:fld>
            <a:endParaRPr lang="en-GB"/>
          </a:p>
        </p:txBody>
      </p:sp>
    </p:spTree>
    <p:extLst>
      <p:ext uri="{BB962C8B-B14F-4D97-AF65-F5344CB8AC3E}">
        <p14:creationId xmlns:p14="http://schemas.microsoft.com/office/powerpoint/2010/main" val="39970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a:t>
            </a:r>
            <a:r>
              <a:rPr lang="en-GB" dirty="0" err="1"/>
              <a:t>mins</a:t>
            </a:r>
            <a:endParaRPr lang="en-GB" dirty="0"/>
          </a:p>
        </p:txBody>
      </p:sp>
      <p:sp>
        <p:nvSpPr>
          <p:cNvPr id="4" name="Slide Number Placeholder 3"/>
          <p:cNvSpPr>
            <a:spLocks noGrp="1"/>
          </p:cNvSpPr>
          <p:nvPr>
            <p:ph type="sldNum" sz="quarter" idx="10"/>
          </p:nvPr>
        </p:nvSpPr>
        <p:spPr/>
        <p:txBody>
          <a:bodyPr/>
          <a:lstStyle/>
          <a:p>
            <a:fld id="{6B321A13-F169-465E-A218-726BF7E5C000}" type="slidenum">
              <a:rPr lang="en-GB" smtClean="0"/>
              <a:t>16</a:t>
            </a:fld>
            <a:endParaRPr lang="en-GB"/>
          </a:p>
        </p:txBody>
      </p:sp>
    </p:spTree>
    <p:extLst>
      <p:ext uri="{BB962C8B-B14F-4D97-AF65-F5344CB8AC3E}">
        <p14:creationId xmlns:p14="http://schemas.microsoft.com/office/powerpoint/2010/main" val="151660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https://www.youtube.com/watch?v=5Z_zWIVRIWk</a:t>
            </a:r>
          </a:p>
        </p:txBody>
      </p:sp>
      <p:sp>
        <p:nvSpPr>
          <p:cNvPr id="4" name="Slide Number Placeholder 3"/>
          <p:cNvSpPr>
            <a:spLocks noGrp="1"/>
          </p:cNvSpPr>
          <p:nvPr>
            <p:ph type="sldNum" sz="quarter" idx="10"/>
          </p:nvPr>
        </p:nvSpPr>
        <p:spPr/>
        <p:txBody>
          <a:bodyPr/>
          <a:lstStyle/>
          <a:p>
            <a:fld id="{6B321A13-F169-465E-A218-726BF7E5C000}" type="slidenum">
              <a:rPr lang="en-GB" smtClean="0"/>
              <a:t>19</a:t>
            </a:fld>
            <a:endParaRPr lang="en-GB"/>
          </a:p>
        </p:txBody>
      </p:sp>
    </p:spTree>
    <p:extLst>
      <p:ext uri="{BB962C8B-B14F-4D97-AF65-F5344CB8AC3E}">
        <p14:creationId xmlns:p14="http://schemas.microsoft.com/office/powerpoint/2010/main" val="86037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https://www.youtube.com/watch?v=_AK3jPNbWu0 – Antonio Banderas</a:t>
            </a:r>
          </a:p>
          <a:p>
            <a:r>
              <a:rPr lang="en-GB" dirty="0"/>
              <a:t>https://www.youtube.com/watch?v=_lDncgUwor4 – United Colours of </a:t>
            </a:r>
            <a:r>
              <a:rPr lang="en-GB" dirty="0" err="1"/>
              <a:t>Benneton</a:t>
            </a:r>
            <a:endParaRPr lang="en-GB" dirty="0"/>
          </a:p>
          <a:p>
            <a:r>
              <a:rPr lang="en-GB" dirty="0"/>
              <a:t>https://www.youtube.com/watch?v=5Z_zWIVRIWk - </a:t>
            </a:r>
          </a:p>
        </p:txBody>
      </p:sp>
      <p:sp>
        <p:nvSpPr>
          <p:cNvPr id="4" name="Slide Number Placeholder 3"/>
          <p:cNvSpPr>
            <a:spLocks noGrp="1"/>
          </p:cNvSpPr>
          <p:nvPr>
            <p:ph type="sldNum" sz="quarter" idx="10"/>
          </p:nvPr>
        </p:nvSpPr>
        <p:spPr/>
        <p:txBody>
          <a:bodyPr/>
          <a:lstStyle/>
          <a:p>
            <a:fld id="{6B321A13-F169-465E-A218-726BF7E5C000}" type="slidenum">
              <a:rPr lang="en-GB" smtClean="0"/>
              <a:t>20</a:t>
            </a:fld>
            <a:endParaRPr lang="en-GB"/>
          </a:p>
        </p:txBody>
      </p:sp>
    </p:spTree>
    <p:extLst>
      <p:ext uri="{BB962C8B-B14F-4D97-AF65-F5344CB8AC3E}">
        <p14:creationId xmlns:p14="http://schemas.microsoft.com/office/powerpoint/2010/main" val="185490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0:28-1:45</a:t>
            </a:r>
          </a:p>
        </p:txBody>
      </p:sp>
      <p:sp>
        <p:nvSpPr>
          <p:cNvPr id="4" name="Slide Number Placeholder 3"/>
          <p:cNvSpPr>
            <a:spLocks noGrp="1"/>
          </p:cNvSpPr>
          <p:nvPr>
            <p:ph type="sldNum" sz="quarter" idx="10"/>
          </p:nvPr>
        </p:nvSpPr>
        <p:spPr/>
        <p:txBody>
          <a:bodyPr/>
          <a:lstStyle/>
          <a:p>
            <a:fld id="{6B321A13-F169-465E-A218-726BF7E5C000}" type="slidenum">
              <a:rPr lang="en-GB" smtClean="0"/>
              <a:t>22</a:t>
            </a:fld>
            <a:endParaRPr lang="en-GB"/>
          </a:p>
        </p:txBody>
      </p:sp>
    </p:spTree>
    <p:extLst>
      <p:ext uri="{BB962C8B-B14F-4D97-AF65-F5344CB8AC3E}">
        <p14:creationId xmlns:p14="http://schemas.microsoft.com/office/powerpoint/2010/main" val="181749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https://www.youtube.com/watch?v=b2OcKQ_mbiQ</a:t>
            </a:r>
          </a:p>
        </p:txBody>
      </p:sp>
      <p:sp>
        <p:nvSpPr>
          <p:cNvPr id="4" name="Slide Number Placeholder 3"/>
          <p:cNvSpPr>
            <a:spLocks noGrp="1"/>
          </p:cNvSpPr>
          <p:nvPr>
            <p:ph type="sldNum" sz="quarter" idx="10"/>
          </p:nvPr>
        </p:nvSpPr>
        <p:spPr/>
        <p:txBody>
          <a:bodyPr/>
          <a:lstStyle/>
          <a:p>
            <a:fld id="{6B321A13-F169-465E-A218-726BF7E5C000}" type="slidenum">
              <a:rPr lang="en-GB" smtClean="0"/>
              <a:t>23</a:t>
            </a:fld>
            <a:endParaRPr lang="en-GB"/>
          </a:p>
        </p:txBody>
      </p:sp>
    </p:spTree>
    <p:extLst>
      <p:ext uri="{BB962C8B-B14F-4D97-AF65-F5344CB8AC3E}">
        <p14:creationId xmlns:p14="http://schemas.microsoft.com/office/powerpoint/2010/main" val="392601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21A13-F169-465E-A218-726BF7E5C000}" type="slidenum">
              <a:rPr lang="en-GB" smtClean="0"/>
              <a:t>3</a:t>
            </a:fld>
            <a:endParaRPr lang="en-GB"/>
          </a:p>
        </p:txBody>
      </p:sp>
    </p:spTree>
    <p:extLst>
      <p:ext uri="{BB962C8B-B14F-4D97-AF65-F5344CB8AC3E}">
        <p14:creationId xmlns:p14="http://schemas.microsoft.com/office/powerpoint/2010/main" val="335268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AS TWO TIER VOCAB</a:t>
            </a:r>
            <a:r>
              <a:rPr lang="en-GB" baseline="0" dirty="0"/>
              <a:t> TOGETHER.</a:t>
            </a:r>
            <a:endParaRPr lang="en-GB" dirty="0"/>
          </a:p>
        </p:txBody>
      </p:sp>
      <p:sp>
        <p:nvSpPr>
          <p:cNvPr id="4" name="Slide Number Placeholder 3"/>
          <p:cNvSpPr>
            <a:spLocks noGrp="1"/>
          </p:cNvSpPr>
          <p:nvPr>
            <p:ph type="sldNum" sz="quarter" idx="10"/>
          </p:nvPr>
        </p:nvSpPr>
        <p:spPr/>
        <p:txBody>
          <a:bodyPr/>
          <a:lstStyle/>
          <a:p>
            <a:fld id="{6B321A13-F169-465E-A218-726BF7E5C000}" type="slidenum">
              <a:rPr lang="en-GB" smtClean="0"/>
              <a:t>4</a:t>
            </a:fld>
            <a:endParaRPr lang="en-GB"/>
          </a:p>
        </p:txBody>
      </p:sp>
    </p:spTree>
    <p:extLst>
      <p:ext uri="{BB962C8B-B14F-4D97-AF65-F5344CB8AC3E}">
        <p14:creationId xmlns:p14="http://schemas.microsoft.com/office/powerpoint/2010/main" val="307433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21A13-F169-465E-A218-726BF7E5C000}" type="slidenum">
              <a:rPr lang="en-GB" smtClean="0"/>
              <a:t>5</a:t>
            </a:fld>
            <a:endParaRPr lang="en-GB"/>
          </a:p>
        </p:txBody>
      </p:sp>
    </p:spTree>
    <p:extLst>
      <p:ext uri="{BB962C8B-B14F-4D97-AF65-F5344CB8AC3E}">
        <p14:creationId xmlns:p14="http://schemas.microsoft.com/office/powerpoint/2010/main" val="9881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http://www.cps.gov.uk/news/articles/domestic_violence_-_the_facts_the_issues_the_future/</a:t>
            </a:r>
          </a:p>
          <a:p>
            <a:r>
              <a:rPr lang="en-GB" dirty="0"/>
              <a:t>Think</a:t>
            </a:r>
            <a:r>
              <a:rPr lang="en-GB" baseline="0" dirty="0"/>
              <a:t> pair share then write a sentence or two</a:t>
            </a:r>
            <a:endParaRPr lang="en-GB" dirty="0"/>
          </a:p>
        </p:txBody>
      </p:sp>
      <p:sp>
        <p:nvSpPr>
          <p:cNvPr id="4" name="Slide Number Placeholder 3"/>
          <p:cNvSpPr>
            <a:spLocks noGrp="1"/>
          </p:cNvSpPr>
          <p:nvPr>
            <p:ph type="sldNum" sz="quarter" idx="10"/>
          </p:nvPr>
        </p:nvSpPr>
        <p:spPr/>
        <p:txBody>
          <a:bodyPr/>
          <a:lstStyle/>
          <a:p>
            <a:fld id="{6B321A13-F169-465E-A218-726BF7E5C000}" type="slidenum">
              <a:rPr lang="en-GB" smtClean="0"/>
              <a:t>6</a:t>
            </a:fld>
            <a:endParaRPr lang="en-GB"/>
          </a:p>
        </p:txBody>
      </p:sp>
    </p:spTree>
    <p:extLst>
      <p:ext uri="{BB962C8B-B14F-4D97-AF65-F5344CB8AC3E}">
        <p14:creationId xmlns:p14="http://schemas.microsoft.com/office/powerpoint/2010/main" val="233810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r>
              <a:rPr lang="en-GB" baseline="0" dirty="0"/>
              <a:t> each piece of info.</a:t>
            </a:r>
            <a:endParaRPr lang="en-GB" dirty="0"/>
          </a:p>
        </p:txBody>
      </p:sp>
      <p:sp>
        <p:nvSpPr>
          <p:cNvPr id="4" name="Slide Number Placeholder 3"/>
          <p:cNvSpPr>
            <a:spLocks noGrp="1"/>
          </p:cNvSpPr>
          <p:nvPr>
            <p:ph type="sldNum" sz="quarter" idx="10"/>
          </p:nvPr>
        </p:nvSpPr>
        <p:spPr/>
        <p:txBody>
          <a:bodyPr/>
          <a:lstStyle/>
          <a:p>
            <a:fld id="{6B321A13-F169-465E-A218-726BF7E5C000}" type="slidenum">
              <a:rPr lang="en-GB" smtClean="0"/>
              <a:t>7</a:t>
            </a:fld>
            <a:endParaRPr lang="en-GB"/>
          </a:p>
        </p:txBody>
      </p:sp>
    </p:spTree>
    <p:extLst>
      <p:ext uri="{BB962C8B-B14F-4D97-AF65-F5344CB8AC3E}">
        <p14:creationId xmlns:p14="http://schemas.microsoft.com/office/powerpoint/2010/main" val="348125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Card Match Exercise (10)</a:t>
            </a:r>
          </a:p>
        </p:txBody>
      </p:sp>
      <p:sp>
        <p:nvSpPr>
          <p:cNvPr id="4" name="Slide Number Placeholder 3"/>
          <p:cNvSpPr>
            <a:spLocks noGrp="1"/>
          </p:cNvSpPr>
          <p:nvPr>
            <p:ph type="sldNum" sz="quarter" idx="10"/>
          </p:nvPr>
        </p:nvSpPr>
        <p:spPr/>
        <p:txBody>
          <a:bodyPr/>
          <a:lstStyle/>
          <a:p>
            <a:fld id="{6B321A13-F169-465E-A218-726BF7E5C000}" type="slidenum">
              <a:rPr lang="en-GB" smtClean="0"/>
              <a:t>8</a:t>
            </a:fld>
            <a:endParaRPr lang="en-GB"/>
          </a:p>
        </p:txBody>
      </p:sp>
    </p:spTree>
    <p:extLst>
      <p:ext uri="{BB962C8B-B14F-4D97-AF65-F5344CB8AC3E}">
        <p14:creationId xmlns:p14="http://schemas.microsoft.com/office/powerpoint/2010/main" val="27621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Card </a:t>
            </a:r>
            <a:r>
              <a:rPr lang="en-GB"/>
              <a:t>Match Exercise (10)</a:t>
            </a:r>
          </a:p>
        </p:txBody>
      </p:sp>
      <p:sp>
        <p:nvSpPr>
          <p:cNvPr id="4" name="Slide Number Placeholder 3"/>
          <p:cNvSpPr>
            <a:spLocks noGrp="1"/>
          </p:cNvSpPr>
          <p:nvPr>
            <p:ph type="sldNum" sz="quarter" idx="10"/>
          </p:nvPr>
        </p:nvSpPr>
        <p:spPr/>
        <p:txBody>
          <a:bodyPr/>
          <a:lstStyle/>
          <a:p>
            <a:fld id="{6B321A13-F169-465E-A218-726BF7E5C000}" type="slidenum">
              <a:rPr lang="en-GB" smtClean="0"/>
              <a:t>9</a:t>
            </a:fld>
            <a:endParaRPr lang="en-GB"/>
          </a:p>
        </p:txBody>
      </p:sp>
    </p:spTree>
    <p:extLst>
      <p:ext uri="{BB962C8B-B14F-4D97-AF65-F5344CB8AC3E}">
        <p14:creationId xmlns:p14="http://schemas.microsoft.com/office/powerpoint/2010/main" val="27621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Card </a:t>
            </a:r>
            <a:r>
              <a:rPr lang="en-GB"/>
              <a:t>Match Exercise (10)</a:t>
            </a:r>
          </a:p>
        </p:txBody>
      </p:sp>
      <p:sp>
        <p:nvSpPr>
          <p:cNvPr id="4" name="Slide Number Placeholder 3"/>
          <p:cNvSpPr>
            <a:spLocks noGrp="1"/>
          </p:cNvSpPr>
          <p:nvPr>
            <p:ph type="sldNum" sz="quarter" idx="10"/>
          </p:nvPr>
        </p:nvSpPr>
        <p:spPr/>
        <p:txBody>
          <a:bodyPr/>
          <a:lstStyle/>
          <a:p>
            <a:fld id="{6B321A13-F169-465E-A218-726BF7E5C000}" type="slidenum">
              <a:rPr lang="en-GB" smtClean="0"/>
              <a:t>10</a:t>
            </a:fld>
            <a:endParaRPr lang="en-GB"/>
          </a:p>
        </p:txBody>
      </p:sp>
    </p:spTree>
    <p:extLst>
      <p:ext uri="{BB962C8B-B14F-4D97-AF65-F5344CB8AC3E}">
        <p14:creationId xmlns:p14="http://schemas.microsoft.com/office/powerpoint/2010/main" val="2762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ogle.co.uk/url?sa=i&amp;rct=j&amp;q=&amp;esrc=s&amp;source=images&amp;cd=&amp;cad=rja&amp;uact=8&amp;ved=0CAcQjRw&amp;url=https://www.pinterest.com/endabuse4good/domestic-violence-awareness-month/&amp;ei=iRU1VfvTFIPyaoCMgNAO&amp;bvm=bv.91071109,d.d2s&amp;psig=AFQjCNHVt5HrV57U36OlWkFAHjBUw2v7rw&amp;ust=142962827129232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cargocollective.com/emmabenyon/Domestic-Violence-Campaign&amp;ei=4W82Vee0Jcrcasr5gZAO&amp;bvm=bv.91071109,d.d2s&amp;psig=AFQjCNHlpA-KIm5y_cU-iqM24uixalbRYw&amp;ust=1429717337308693"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uk/url?sa=i&amp;rct=j&amp;q=&amp;esrc=s&amp;source=images&amp;cd=&amp;cad=rja&amp;uact=8&amp;ved=&amp;url=http://www.psni.police.uk/advice_what_is_domestic_abuse&amp;ei=2G82Vb2iL4zsaNKUgdAK&amp;bvm=bv.91071109,d.d2s&amp;psig=AFQjCNHlpA-KIm5y_cU-iqM24uixalbRYw&amp;ust=1429717337308693"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amp;url=http://www.starnow.co.uk/elliereid1/photos/3414897&amp;ei=2G82Vb2iL4zsaNKUgdAK&amp;bvm=bv.91071109,d.d2s&amp;psig=AFQjCNHlpA-KIm5y_cU-iqM24uixalbRYw&amp;ust=142971733730869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5Z_zWIVRIW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gAG2DaxpC2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cfto6ZXgt7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Aumw1CATQd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b2OcKQ_mbiQ"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LbRba9XHKKw"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respectnotfear.co.uk/" TargetMode="External"/><Relationship Id="rId2" Type="http://schemas.openxmlformats.org/officeDocument/2006/relationships/hyperlink" Target="http://www.thehideout.org.uk/"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600200"/>
            <a:ext cx="9144000" cy="5257800"/>
          </a:xfrm>
        </p:spPr>
        <p:txBody>
          <a:bodyPr/>
          <a:lstStyle/>
          <a:p>
            <a:pPr marL="0" indent="0">
              <a:buNone/>
            </a:pPr>
            <a:r>
              <a:rPr lang="en-GB" dirty="0"/>
              <a:t>This lesson is about Domestic Abuse, which is violence and other forms of abuse in the home.</a:t>
            </a:r>
          </a:p>
          <a:p>
            <a:pPr marL="0" indent="0">
              <a:buNone/>
            </a:pPr>
            <a:endParaRPr lang="en-GB" dirty="0"/>
          </a:p>
          <a:p>
            <a:pPr marL="0" indent="0">
              <a:buNone/>
            </a:pPr>
            <a:r>
              <a:rPr lang="en-GB" dirty="0"/>
              <a:t>This is a topic that some people may find difficult for any number of reasons.  </a:t>
            </a:r>
          </a:p>
          <a:p>
            <a:pPr marL="0" indent="0">
              <a:buNone/>
            </a:pPr>
            <a:endParaRPr lang="en-GB" dirty="0"/>
          </a:p>
          <a:p>
            <a:pPr marL="0" indent="0">
              <a:buNone/>
            </a:pPr>
            <a:r>
              <a:rPr lang="en-GB" dirty="0"/>
              <a:t>If you feel you need to leave the room, please speak to your class teacher. </a:t>
            </a:r>
          </a:p>
        </p:txBody>
      </p:sp>
      <p:pic>
        <p:nvPicPr>
          <p:cNvPr id="4" name="Picture 3">
            <a:extLst>
              <a:ext uri="{FF2B5EF4-FFF2-40B4-BE49-F238E27FC236}">
                <a16:creationId xmlns:a16="http://schemas.microsoft.com/office/drawing/2014/main" id="{2D11A58D-5228-4DE7-ADC0-DC577FD3E12B}"/>
              </a:ext>
            </a:extLst>
          </p:cNvPr>
          <p:cNvPicPr>
            <a:picLocks noChangeAspect="1"/>
          </p:cNvPicPr>
          <p:nvPr/>
        </p:nvPicPr>
        <p:blipFill>
          <a:blip r:embed="rId3"/>
          <a:stretch>
            <a:fillRect/>
          </a:stretch>
        </p:blipFill>
        <p:spPr>
          <a:xfrm>
            <a:off x="6781800" y="1"/>
            <a:ext cx="2362200" cy="2362200"/>
          </a:xfrm>
          <a:prstGeom prst="rect">
            <a:avLst/>
          </a:prstGeom>
        </p:spPr>
      </p:pic>
    </p:spTree>
    <p:extLst>
      <p:ext uri="{BB962C8B-B14F-4D97-AF65-F5344CB8AC3E}">
        <p14:creationId xmlns:p14="http://schemas.microsoft.com/office/powerpoint/2010/main" val="218635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7051859"/>
              </p:ext>
            </p:extLst>
          </p:nvPr>
        </p:nvGraphicFramePr>
        <p:xfrm>
          <a:off x="-1" y="304800"/>
          <a:ext cx="9144001" cy="616557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gridCol w="4457701">
                  <a:extLst>
                    <a:ext uri="{9D8B030D-6E8A-4147-A177-3AD203B41FA5}">
                      <a16:colId xmlns:a16="http://schemas.microsoft.com/office/drawing/2014/main" val="20001"/>
                    </a:ext>
                  </a:extLst>
                </a:gridCol>
              </a:tblGrid>
              <a:tr h="1181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rPr>
                        <a:t>Emotional Abuse</a:t>
                      </a:r>
                    </a:p>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solidFill>
                            <a:schemeClr val="tx1"/>
                          </a:solidFill>
                        </a:rPr>
                        <a:t>any use of words, voice, action or lack of action meant to control, hurt or demean another person. Typically includes ridicule, intimidation or coercion. Verbal abuse usually is included in this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81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rPr>
                        <a:t>Physical Abuse</a:t>
                      </a:r>
                    </a:p>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Hitting, beating, choking, pushing, slapping, kicking, pulling hair, biting, punching, backhanding, arm twisting, shoving, kicking or burning or physical restraint</a:t>
                      </a:r>
                      <a:r>
                        <a:rPr lang="en-GB" sz="1600" baseline="0" dirty="0">
                          <a:solidFill>
                            <a:schemeClr val="tx1"/>
                          </a:solidFill>
                        </a:rPr>
                        <a:t> or threatening.</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84479">
                <a:tc>
                  <a:txBody>
                    <a:bodyPr/>
                    <a:lstStyle/>
                    <a:p>
                      <a:pPr algn="ctr"/>
                      <a:r>
                        <a:rPr lang="en-GB" sz="2800" dirty="0">
                          <a:solidFill>
                            <a:schemeClr val="tx1"/>
                          </a:solidFill>
                        </a:rPr>
                        <a:t>Sexual Abuse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Any forced or coerced sexual act or behaviour used to acquire power and control over the partner. It is not only forced sexual contact but also contact that demeans or humiliates the partner and instigates feelings of shame or vulnerability.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1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rPr>
                        <a:t>Identity Abuse</a:t>
                      </a:r>
                    </a:p>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Using personal characteristics to demean, manipulate and control the partner. Overlaps</a:t>
                      </a:r>
                      <a:r>
                        <a:rPr lang="en-GB" sz="1600" baseline="0" dirty="0">
                          <a:solidFill>
                            <a:schemeClr val="tx1"/>
                          </a:solidFill>
                        </a:rPr>
                        <a:t> with emotional abuse: i.e. suggesting </a:t>
                      </a:r>
                      <a:r>
                        <a:rPr lang="en-GB" sz="1600" dirty="0">
                          <a:solidFill>
                            <a:schemeClr val="tx1"/>
                          </a:solidFill>
                        </a:rPr>
                        <a:t>that the partner will never have another relationship because he is too ugly or too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81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rPr>
                        <a:t>Financial Abuse</a:t>
                      </a:r>
                    </a:p>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Financial abuse is the use or misuse, without the partner’s freely given consent, of the financial or other monetary resources of the partner or of the partnership. i.e. forbidding the partner to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8887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5"/>
            <a:ext cx="9144000" cy="1143000"/>
          </a:xfrm>
        </p:spPr>
        <p:txBody>
          <a:bodyPr>
            <a:normAutofit/>
          </a:bodyPr>
          <a:lstStyle/>
          <a:p>
            <a:r>
              <a:rPr lang="en-GB" sz="3200" dirty="0"/>
              <a:t>In 2015, coercive control became illegal. It is often used in cases of domestic violence.</a:t>
            </a:r>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pPr marL="0" indent="0" fontAlgn="base">
              <a:buNone/>
            </a:pPr>
            <a:r>
              <a:rPr lang="en-GB" b="1" dirty="0"/>
              <a:t>What is coercive control?</a:t>
            </a:r>
            <a:endParaRPr lang="en-GB" dirty="0"/>
          </a:p>
          <a:p>
            <a:pPr fontAlgn="base"/>
            <a:r>
              <a:rPr lang="en-GB" dirty="0"/>
              <a:t>Coercive control is when a person repeatedly behaves in a way which makes you feel controlled, dependent, isolated or scared.</a:t>
            </a:r>
          </a:p>
          <a:p>
            <a:pPr marL="0" indent="0" fontAlgn="base">
              <a:buNone/>
            </a:pPr>
            <a:r>
              <a:rPr lang="en-GB" dirty="0"/>
              <a:t>The following are common examples of coercive control:</a:t>
            </a:r>
          </a:p>
          <a:p>
            <a:pPr fontAlgn="base"/>
            <a:r>
              <a:rPr lang="en-GB" dirty="0"/>
              <a:t>isolating you from friends and family</a:t>
            </a:r>
          </a:p>
          <a:p>
            <a:pPr fontAlgn="base"/>
            <a:r>
              <a:rPr lang="en-GB" dirty="0"/>
              <a:t>controlling how much money you have and how you spend it</a:t>
            </a:r>
          </a:p>
          <a:p>
            <a:pPr fontAlgn="base"/>
            <a:r>
              <a:rPr lang="en-GB" dirty="0"/>
              <a:t>monitoring your activities and movements</a:t>
            </a:r>
          </a:p>
          <a:p>
            <a:pPr fontAlgn="base"/>
            <a:r>
              <a:rPr lang="en-GB" dirty="0"/>
              <a:t>repeatedly putting you down, calling you names or telling you that you are worthless</a:t>
            </a:r>
          </a:p>
          <a:p>
            <a:pPr fontAlgn="base"/>
            <a:r>
              <a:rPr lang="en-GB" dirty="0"/>
              <a:t>threatening to harm or kill you or your child</a:t>
            </a:r>
          </a:p>
          <a:p>
            <a:pPr fontAlgn="base"/>
            <a:r>
              <a:rPr lang="en-GB" dirty="0"/>
              <a:t>threatening to publish information about you or report you to the police/authorities</a:t>
            </a:r>
          </a:p>
          <a:p>
            <a:pPr fontAlgn="base"/>
            <a:r>
              <a:rPr lang="en-GB" dirty="0"/>
              <a:t>damaging your property or household goods</a:t>
            </a:r>
          </a:p>
          <a:p>
            <a:pPr fontAlgn="base"/>
            <a:r>
              <a:rPr lang="en-GB" dirty="0"/>
              <a:t>forcing you to take part in criminal activity</a:t>
            </a:r>
          </a:p>
          <a:p>
            <a:pPr marL="0" indent="0">
              <a:buNone/>
            </a:pPr>
            <a:endParaRPr lang="en-GB" dirty="0"/>
          </a:p>
        </p:txBody>
      </p:sp>
    </p:spTree>
    <p:extLst>
      <p:ext uri="{BB962C8B-B14F-4D97-AF65-F5344CB8AC3E}">
        <p14:creationId xmlns:p14="http://schemas.microsoft.com/office/powerpoint/2010/main" val="302517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kind of abuse?</a:t>
            </a:r>
          </a:p>
        </p:txBody>
      </p:sp>
      <p:sp>
        <p:nvSpPr>
          <p:cNvPr id="3" name="Content Placeholder 2"/>
          <p:cNvSpPr>
            <a:spLocks noGrp="1"/>
          </p:cNvSpPr>
          <p:nvPr>
            <p:ph idx="1"/>
          </p:nvPr>
        </p:nvSpPr>
        <p:spPr>
          <a:xfrm>
            <a:off x="4114800" y="1600200"/>
            <a:ext cx="4572000" cy="4525963"/>
          </a:xfrm>
        </p:spPr>
        <p:txBody>
          <a:bodyPr/>
          <a:lstStyle/>
          <a:p>
            <a:r>
              <a:rPr lang="en-GB" dirty="0"/>
              <a:t>Look at the posters around the room and see if you can identify which kind of domestic abuse they are referring to.</a:t>
            </a:r>
          </a:p>
        </p:txBody>
      </p:sp>
      <p:sp>
        <p:nvSpPr>
          <p:cNvPr id="5" name="AutoShape 2" descr="https://encrypted-tbn0.gstatic.com/images?q=tbn:ANd9GcQzZn2jr-ary4VAuOw9B4j5kFi5CIq5hZrF4ZvRvJYgJI3JUXaC">
            <a:hlinkClick r:id="rId2"/>
          </p:cNvPr>
          <p:cNvSpPr>
            <a:spLocks noChangeAspect="1" noChangeArrowheads="1"/>
          </p:cNvSpPr>
          <p:nvPr/>
        </p:nvSpPr>
        <p:spPr bwMode="auto">
          <a:xfrm>
            <a:off x="71438" y="-1790700"/>
            <a:ext cx="27336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71438" y="1295400"/>
            <a:ext cx="3433762"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A</a:t>
            </a:r>
          </a:p>
          <a:p>
            <a:r>
              <a:rPr lang="en-GB" dirty="0"/>
              <a:t>B</a:t>
            </a:r>
          </a:p>
          <a:p>
            <a:r>
              <a:rPr lang="en-GB" dirty="0"/>
              <a:t>C</a:t>
            </a:r>
          </a:p>
          <a:p>
            <a:r>
              <a:rPr lang="en-GB" dirty="0"/>
              <a:t>D</a:t>
            </a:r>
          </a:p>
          <a:p>
            <a:r>
              <a:rPr lang="en-GB" dirty="0"/>
              <a:t>E</a:t>
            </a:r>
          </a:p>
          <a:p>
            <a:r>
              <a:rPr lang="en-GB" dirty="0"/>
              <a:t>F</a:t>
            </a:r>
          </a:p>
          <a:p>
            <a:r>
              <a:rPr lang="en-GB" dirty="0"/>
              <a:t>G</a:t>
            </a:r>
          </a:p>
          <a:p>
            <a:r>
              <a:rPr lang="en-GB" dirty="0"/>
              <a:t>H</a:t>
            </a:r>
          </a:p>
        </p:txBody>
      </p:sp>
      <p:sp>
        <p:nvSpPr>
          <p:cNvPr id="4" name="TextBox 3"/>
          <p:cNvSpPr txBox="1"/>
          <p:nvPr/>
        </p:nvSpPr>
        <p:spPr>
          <a:xfrm>
            <a:off x="1295400" y="4648200"/>
            <a:ext cx="2667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b="1" dirty="0"/>
              <a:t>Extension:</a:t>
            </a:r>
          </a:p>
          <a:p>
            <a:r>
              <a:rPr lang="en-GB" sz="2400" b="1" dirty="0"/>
              <a:t>Which did you find most powerful and why?</a:t>
            </a:r>
          </a:p>
        </p:txBody>
      </p:sp>
    </p:spTree>
    <p:extLst>
      <p:ext uri="{BB962C8B-B14F-4D97-AF65-F5344CB8AC3E}">
        <p14:creationId xmlns:p14="http://schemas.microsoft.com/office/powerpoint/2010/main" val="408759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267200" cy="602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2500"/>
            <a:ext cx="4302016" cy="589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39213" y="390158"/>
            <a:ext cx="532517" cy="923330"/>
          </a:xfrm>
          <a:prstGeom prst="rect">
            <a:avLst/>
          </a:prstGeom>
          <a:noFill/>
        </p:spPr>
        <p:txBody>
          <a:bodyPr wrap="none" lIns="91440" tIns="45720" rIns="91440" bIns="45720">
            <a:spAutoFit/>
          </a:bodyPr>
          <a:lstStyle/>
          <a:p>
            <a:pPr algn="ctr"/>
            <a:r>
              <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a:t>
            </a:r>
          </a:p>
        </p:txBody>
      </p:sp>
      <p:sp>
        <p:nvSpPr>
          <p:cNvPr id="7" name="Rectangle 6"/>
          <p:cNvSpPr/>
          <p:nvPr/>
        </p:nvSpPr>
        <p:spPr>
          <a:xfrm>
            <a:off x="8290570" y="542558"/>
            <a:ext cx="562976"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81413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6" y="85725"/>
            <a:ext cx="4554616"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data:image/jpeg;base64,/9j/4AAQSkZJRgABAQAAAQABAAD/2wCEAAkGBxQTEhUUERQWFRUWGBwYGRYXGR8dGhohGhgdGSEdHRscHCkhGBwlHiEUIzEiJSkrMC4uGyAzODMuNygtLisBCgoKDg0OGxAQGzElHyY3Ny40NTc0NDM0LTcuLTc1NjQ0MSw3NzQvLCw0LDctLzQsLDEwMDc0LS8vLSw3MiwsLP/AABEIAQsAvQMBEQACEQEDEQH/xAAcAAEAAQUBAQAAAAAAAAAAAAAABgMEBQcIAgH/xABMEAACAQMDAQYDBAYFCAgHAAABAgMABBEFEiExBgcTIkFRMmFxFEKBkQgVIzNSoWKCkrHBJFNyg8LR0vFDc5OjsrPh4xc1VGN0lMP/xAAaAQEAAwEBAQAAAAAAAAAAAAAAAgMEAQUG/8QANBEBAAEDAgQDBgUDBQAAAAAAAAECESEDMQQSQVEFE2EicYGRofAyQlKxwRUj4RRicqLR/9oADAMBAAIRAxEAPwDRtAoFAoFAoFAoFAoFAoFAoFAoFAoFAoFAoFAoFAoFAoFAoFAoFAoFAoFAoFAoFAoLw6ZJhSFLBhkEDNT8urGGyeA4i1NUUzMTF4sJpkpONjDpnIPGfU/z/I0jTq7FPAcTVNuSfltf7/dmtJ00BH4BmDAYYZwu4eYA9eMnOK0aWnFp7vc8P4CmnSrvF9WJiMxe0XjMRPxm9mVe5kHHhAjaTwD8+OnXhePXdx05vmqrs9iriOIj2fKvFr7T6/XEY63xtnB9o4IwqMFCSNnKAY455Kn4fT8/XFZtemmIidpfP+M6OhTp0akUxTXO8RjHe3T/AD1swFZnz5QKBQKBQKBQKBQKBQKBQKBQKBQKDMpeLsC+MF8oB/Z89D6jrjn86viuLWv9HtU8VTOlFHm2xET7OfnHbp71capkZaZc/wDVk46jI9iQT+dS82+9X0Xx4jzRzVa0X/4TNt9vWb596g9yu8yiceIBwRGR6Y545OOM1Hmi/NzZ9zPVr0eb58a3t2xPLPb9+l30XmRg3bjj2au8+PxpRxUzTaeKq/7ffpv8WPu40xkS72J5ypB+uT+FVVRG97vO16NO3NTqc0+6f3la1BlKBQKBQKBQKBQKBQKBQKBQKBQKBQKBQKBQKBQKBQXOm2TTTRwx43yusa56Zdgoz8skUHQWk9xFkij7RLPK+PNtKomfkApYf2qDIr3KaX/BMf8AWn/dQVh3NaT/AJlz/rX/AOKgHua0n/MOP9a//FQWlx3HaYw8puE+ayD/AGkNBYy9wdj924uR9TGf7oxQWcn6P8H3byUD5xqf8RQfF/R/h9b2T/s1/wCKgrL3A23rdTn6Kg/woK8fcHY/euLo/Qxj/wDmaC+te47TF+L7RJ/pyAf+BFoLpu5nSsfuZB8/Ff8AxNBh9U7hrJwfAnniY9NxV0H4bQx/tUGku2PZabTrk29xgnG5HX4XU9GH5EEehBoMHQKBQKBQKBQKBQZvsP8A/MrH/wDKg/8ANWg6w7YXUkVhdSQnEiQSMhHJBCEggepHX8KDRvZvtVrL2N9dNLM0UcA8N2QY3maNWZW2+YpH42eeDQZTsl2u1RNLv726kkKxpELZpYxtZnk2Er5RvAygzyOfrQfJu926TS4ZhJbvdyTOrAgZVFHBMasNpJ6EjGKC71LvH1U3SWlpFBJKLeGR9wwdzwJI+CZFULlulBMu7rV9SkS4k1ZI440CmNk27SBv8Q5R24XC/wA6DU+t9uNU1a5lTTTMkUStIsUDbH2Icb2IIZmOV8gJ6gAE8kJf3e94Fz+q7+W+LM9mBskkGCzMGVY2OOWDhQSefOM0GK7kO0F4b4RXk00iXFu0kQmkZ87ZMBl3MduQs3tnAPTFBmey/aW6uO0lzAbh2t4vFAi42DYQnTHox69aD13udprqHUbG2tZ2iEmwuFxzvl2DPGccH5UEt71+0U1hpzzWwHiFlQMRkJuPxYPBx0GeMkdelBqru97Vaw11byF5by2mdVlwpdYwz7DvIX9iyjz44GMHoaDLfpMIuLFud2Zhn0x+zPJ+uMfU0Gi6BQKBQKBQKBQKC50y9aCaOZPiidZFz7owYfzFB2RoGsRXttHPCQ0ci5x7e6sPcHIIoPGl9m7a3hkghhVYZSzPEcsh3jDDaxICkfdGB8uaDX3fJZw2Oh/ZrdPDjeZFVMk4y7THBYk9VJxQaN1XRVitbKVWZpLpZGKY+EJKYlx6ndtY/lQSLth9j/XN0L/7R4KYQfZtm/KIiD955QuA38qDbPZKSC67P3Nvpi3BRI7iBBcbPEZnUyY8h2kEyADpQan7ou2MOmzXElwGIeAhQo5Z1YEL8s+bk9MUGc7c94E2p6dBD4PhyXFywCKch0jCBeW/ikfGemYj9KDxZaJLpGu6clxP424KqtzhRIXh2DcThQST6Dmgrd2mswQ67fz3U0cKt44BkbALNcK2Mn5BqD13i6xBL2gsZhNGYE+zkyhgybVmZz5gcYHIPsc0E/7wO8SzitAUWHUIpXEUqJKuFDKzebAbk7WwDjoTnig1nolymma1anT5jLaXoiOwnkJM5TY/9ONuR69AepyGye/nQWudN8SMZa2fxSPUpgq/5AhvopoOZKBQKBQKBQKBQKBQSHsl2zu9OYm1kwrHLRsN0bfVfQ/MYPzoNq6P3/rgC7tGB9WhcHP9R8Y/tGgkUffHpEygTeIoznbLDuwf6u4ZoL4d6+i8H7SPL0/YS8fT9lxQY+67zNBLFzskY9W+zNuP4sgoLf8A+N+lx+WOG4K/0IkA/IyCg96Tfdn9XuOIY/tLZbbIhjZz1J8p2yN64yTjPzoJRc93ti91BcmMh7cKI0U4jXYSy+QDAwxLcY565oLTtX+qZNQtYb7BvMAwAmUfExxymEyWU43HOQPcUEW7we77RbdTc3TzweJIeYm3FmbLHysrfM8YoPGtditAjihjublomEKlHaUCQozMwbbtK9S33fSgv+yPd7pE1ncxW00lzFM6hpCw3RvEpKlCEADASH0Od2DxxQXfZfucsrO4S43yzNGdyLJt2qw6NgKMsOo+fOOlBsWRAwKsAQRgg8gg8YPuKDkLvD7OfYL+a3GdgO6Mn+B/MvPrj4SfdTQRugUCgUCgUCgUCgUCgUHtIyfhBP0GaD60DDqrD6g0FOgzXZLRrq5uY1skYyq6sHAO2Mg5Ds2MKARnJ9vWg7JFBz9352csmrxm3zvisxNkHBURPK5YfMYzQRXt92sn1YJMUKw2saK/THiSfE39ZgQB/CmfegkXbpS2sJEPshMNnEh+2sFiHl3c7mHm82QPrxQbn7AWMUVlF4It/ON0htiDEz4CsVI4I4A/CgkVAoOc/wBI5R+sYcdTbLn/ALWXH+NBqigUCgUCgUCgUCgUCg6B7qu6eBYY7rUIxLLIA6QuMpGpHG5Tw7Ec4bgZ6ZGaDb0MKoAqKFA6BQAPyFBGtc7eWtrew2M3iCWcLtYKPDXexVdxLZGSMcA/PFB71vtfZW91DZzn9tOUCKIyw/aOUXJxgZYEUHnUu29nbXkVg5KzS7AoVfIDIdqgn0JOPzFBW1HtrZwXkdlLIVnk27RtO3zkhRu6Ak8fiKDG9tPsNlMuqXhk3qn2ZVXBDhtx27D14Lnr0FBC9XfQLayiieKdIb3bdBVyX4GFDHccYyeMn1oLd9b7PandTTT21wHEZkkmkYqm2MKg4jmJyRsAAXkn3oJR3a9u9LkZdPsI5YAu4xrKOH5LttbxHOfibDY4/Kg2RQYrXe0lrZoXup44gPQt5j/ooPMx+QFByx3j9qf1jfPcKpWPASNT1CL0zj1JLNj0zjnGaCMUCgUCgUCgUCgUCgq2u3eu/wCDcN30zz056ZoO3V6cdKD7Qcx9+UzS6xKiAkwxIOPQLH4xP4Ak/gaCpoeuNqmuadI4w6CIPn7zQBpCw+RIz8qDE9qNZe4u7y/SB3AuUMVyA3hxiI7VBIXBLKI+CR09c0GW75C8+qeLbhj/AJNHOCvUKqF92fTA5zQYjt921m1UQkqQltCu/HQuxVXk46AtsAHp+NBd9q45Hn0mOFUeQWFttSTbsJbfJhhIdmCCM54oJzpWkRQ6ZePrcUEPiMIw9rHDvRWKsoH2dccSKD5s/Dzmgx3dpAlnq0NpcpFPujMlldrnOx1dwRz8LAy8MCQ3Q45oPv6RGs3SXMNurulu0O/CkgOxZg2SPiwAnl9M59aDS9AoFAoFAoFAoFAoFAoFB1P3Pdr1vrFEZv8AKLdRHIpPJAGFf5hhjJ/iB+VBPKCE3HdvBJqM1/I7MZkaMxEDaA0PgHnr8O786CL6D3Jm1laaO+JcRypH+xxtMsTRbifEOdoYnjHIH0oM/pvdlGmkNpskufEfxHmRQDu3qwIBJ+6qr9KCvpndrDFcxTmZ5PCtha+G4Xa6BDH5sD+E4/CgsYe52yS3nt0knCzsjMxZCyiMkhV8nTJOc5zge1Bi+2ndzYT3Vuk160MrRJDFFhcuIhtBHHWgxsOgaDYxXVrPqG/xwqPyGaMxsWG3w0O1g2Mg56YI60GY7vu7yztmTUlu3uY0RjCzLtRFwwJIJycDf7DknFBJtZuNJ1KGKO4lglSZ8Q5fazMG2/szkNnOBx16c5oI1pXdfoc0kiwsZmiOHRZydhyRg7SCOQw5PoaDJDsfoNtPHbNBAJ5eUjkZ3ZuvOGY8cN8uDQR3vo7B2UWnvdW8KQSRMn7sbVYM4QgqOPUHPXig5/oFAoFAoFAoFAoFBfaNq81rKs1tI0Ui9GX+4g8MPkcig2rpPf7cKoFzaxyn+JHMefqCGGfpigyUn6Qa48tgc/Of/wBqgwur9/N44xbwQw/0mzIw+mcL+YNBCNT7e6lOcy3s/wBEcxr/AGY9o/lQU9J7bX9u4eK7m4+6zl0P1RiVP5UHTXdv2uGp2azkBZFJjlUZwHAByuedpBUjrjOMnGaCD9vbkntLpifdSNW/N5Sfwwq0GpuziieaeabT578MSSsLOoRnYtliiMeecDj160HRPaHTorLRLqG3UxxpazBVJLEGRWJ5Y5zuYmgiXdZ2ThvNN06aXIe1uJJUI9cSk7T6bSyoTxny44yaDXvZDtI+narJdSBvs0s8sMrAEjlt3p95SUb3IyB1oLnsxq0t/wBore6kVgJZWaMH0SNGAA+gXBI9d1BuDvqTOi3f0iP5Txmg5ToFAoFAoFAoFAoFAoFAoFAoFBvT9GaQ7b9c+UGAgexPig/nhfyoJX2h0fT5NZhaW6kS9aJkjhAyuDHIu7OwhSAXYZbkigzXYXsjFpNtJGspdS5laRwFwNgHp6ALn8TQUu0Gtabe2MqyXsaQSnwjKsiqcjDlQWBGcY4x0NBhuzXbLRtOtYrSO+DrHuAba7ElnLkkomOpNBF9R07R4Laa0vNQz9qmW9jdIX3IJFypG0OGyu4ZOOG6DigyPYe10qe/szYXUjvZWzIsZiZVcZfdIWZRhi0pOKCb950W7Sr0f/ZY/wBnzf4UHIlAoFAoFAoFAoFAoFAoFAoFAoOkf0e9DaCweeRdpuZNy5HJRBhT+LGQj5EH1oMffHf2wgA/6OE5/wD15D/tCglPfRrP2bSZ8EBpsQLn18T4v+7ElBrPus0axv5biyffJAqwXCAkoS6ReFKeOQpd+megWgxvYXslaz65d2c8ZeGJpwi72GPDlCrlgQxwM+tBa9toY01uSFbVruGBI4Utw0mdqW6KAGQ7+Dz6+tBtXua0KFUluv1ebGfc0IVmmyY8RvnEzHq3GQPu/WglneDj9WX2f/ppv/LbH88UHHlAoFAoFAoFAoFAoFAoFBufu/7lTMiz6kXjVuVt14fHp4hPwZ/hHPPJB4oNi2fdxozLtjtoXA6kSMx5923k+9BV0/uy0hDvjtI25++zyLx/Rd2X8MUEotb6FjsjkjYrxsVlJGPkDxQan7Z9i9V/W0uo6aYwSqhMsu4YiVGG2RdvOD6+tBXvOzOqX50z9ZLGFhlaS4BZPNh/Ku1Mq2UXHH8ZoJPJ2TlXWhqKPGsJg8KVDnexwRxxtA4iOc+h49aCPdiuw91b63d3soTwJWnKEOCSJZd68Dpx1zQYbtD3e6sdUnvbGSOLxGO1/Ew20gDBG0+3SgnfdzpWpwCb9a3Cz7tnhBWztxu3Z8i9cp6noaDGd+naJbbTXhDftbn9mq+u3ILtj2x5fq4oOYqBQKBQKBQKBQKBQKBQbK7iOzC3d8ZpRmO1AfB6F2JCAj2GHb6qKDpHUbjw4pJDwERm/sqTQciaH2iFvZX1vtYtdrEocHAURyFmyPXcDigkVzq866Rp1hbsV+1tKz4ON+bhokQn0XIbI9eKC77wuwH6mjtbmC5cyl8E4C4cDcGTHIHB4OfSgrXfa97TtC12+RG/grMOcBJII8jp1X4gPUpQVO2Xav8AWGvWawtugguYoomByrMZU3uD8zgAjghFPrQR9bKG7vbxpLe9mZ7lyptsbRukYnfmNiOooOnOz+kpaW0VvGSUiQIC2MnHqcDGaCl2i7R21jH4t3Ksa9BnlmPsqjlj9Bx60Goe0vf2eVsLfHtLP/hGp/IlvwoNPa3rM93KZrqRpZDxub0HsAOFHXgADmgsKBQKBQKBQKBQKBQKBQdJfo8WGzTXkPWadjn5KFQD8w/50E67X2ck1jdRQDMksMkagnGS6lep4HWg0tbd0V8NNeLw4BcPco+SwJEaRuMbsHHnIOAfSgkGt91Esun2McUscd7aKQDkhG3P4hAYDcCrZIbHXOeuQFmndzquo3ET61Ohhh42qV3MOMhRGoVd2Bljz044GAkWo92jXE+qNK0YjvFi8ErkvG0QGCw2gAZA4B5HtQWmjd0Ztzp5EyE2s8k8x2kGQsY9oXrjaI1HPqSfWgx+mdz99BkQ6vJCrNuYRB1BPuQJQCelBuC1jKoqsxYqoBY9WIGMn5nrQcn96utyXWp3JkJ2xSPDGvoqxsV49skFj8yaCI0CgUCgUCgUCgUCgUCgUCg6o7j0xo1t8zKf+/cf4Cgy3eRqTW+mXcqMUZYiFZTgguQgIPockYoOeezGivqbL4+qBJmk2JHK0kkjHrn2Hy59D0oLvtT9mXUNVe5mlS5jfNq0eRukB5zgHaPhPUYGcZOKCS9ru2uovDp1hEzx3VxDG0rjyyMZGKouf+jyBuYjHxDoAQQxWu2+odn7q1le8aZZfMyhmKtsK70ZXJBGGGG6854IoL/s322ltu0NzHPNI1vLdTQbXclY8zEIVBOFAIVfkCfagp9p+2TXnaC0jhkb7PDdQxKFJ2uRMu9iB1yePoo96DoWg5s77uxEtvdyXkaFradt7Mo/du3xBvYM2WB/pY9OQ1fQKBQKBQKBQKBQKBQKBQKDpj9H/UhJpYjHxQSuhHyY+ID9PMw/A0Ga729MnudLmgtozJI5j8oIBwsisepHtQY/u57u7a2traSe2AvFG9nYksrEk44O3gEDj2oIX237srm5utTuFhJJ8N7Yh1/aHyiQY3ZBxu+IDkfOg99ouy+qymy1SOH/AC2BFSaFipYtExxIADhlcdVBBHpnqA+Q9nNV1m/gm1OAW1vAQduNoIBDFVUsWLOQoLHgAfIAhcXvdZcXA1bxERJJrvx7WQuCGAeYkHbkoCr+vqR7UFfs53VTW0umOVjJgkkluXDfeJGwLkZIAVfx3H1oNyE0HxgCMHkGgjt32F02UkvZW5JOSVjCkn57cc0HiPu90xeljB+KA/30Hy87vNMkUq1lAARjKIEb8GTBFBzj3mdjDpl2YgS0LjfC56lehVsDG5TwcdRg8ZwAiNAoFAoFAoFAoFAoJZ3cdtpNLufEA3xSALLHnG4A8Ef0lycZ9yPXIDoXTu9HS5U3C7RPdZAUYfLBGD+BIoKQ72tJMgT7UMk43eHIFznHLFMY+fT50E0yHXg8MOGU+hHUEf30HOXd123lsH1FLuVndYWKeI5bMsTFAo3c+Ysc/wCjQXndZ3gyRW+pNdTySukImi8V2bkEx4yxOMu8IoIx2X7QT2dtc3wdmuJCLWGRyW27h4kr4bOSAsIHzf5YIX8/YrUjp/62kuXLbRKFMjmXYSMPvzwcHdjPw/Pig+9ou0T3+naZ9qlby3EsEz5xuC+CQ7Z4LBHHJ9cn1NBJ+wupmG41Oytrh7mwitZJI5GOdhVF+FhwBkuOODtBHrQQfsDf304j0ywkeAyzmaSaNmVguxF5KkYVQrHGfMWA9shMu/7Q7hJIrhJGNuUSHaZDuMg3/dz5iVxyPY5oML3n6BfxT2sjyMzXCQIiCQ7/ABlhjR8JnOS4zuHqwoJb+kjCPs1mzYLiR1z8igJ/mFoNB0CgUCgUCgUCgUCgUCgUHUPcVqpn0qNWJLQO0OT7DDqPoFZR+FBonvP0/wALV7yNR8UxcD/rQJP9qg99q+wN1aXJgSKWYBEbfHGzA7lBb4QeA+8f1aCe6p3bTvoFoIYybmNmuHixh2Ew5GD99VEQx1O0jrgUGJ1LtrqN5YppUdjIsgVIpGCvuZUwB5No8POBuJOMZ6Cgv+2PYKS30vTLYqWlNw3ilBnaZgM9M/CFVc9Dtz60FHsbc/q99Y0uUctDOY3IGW8OJyMkDo0ZDDPAx7tQRXsbPc6YbfVUXfbu7wyAZ5AxuRuMAkeZTnqnPTkOobGeG6ihnQLIjBZY2K8jI4IyMq2D9RzQXMlujMrMqlkztYgErnrg9RnjpQc5d/XapLu7S3hYNHahgWB4MjEbgPcKFUZ991Bq6gUCgUCgUCgUCgUCgUCg2h3I9u47CV7e6bbBOQQ/pG44y3srDAJ9Nq+mSA6Pt5UdQ8bKysMhlIII9wR1FBUoLa51CKP95LGn+k4H95oPEGrQOcJNEx9ldT/caC8oFBYaxqtvax77mWOKMnaC5ABPJwPc4BOPkaCGat3y6XCDsledh92KM/8AifapH0NBqztr3y3V2rRWy/ZYTwSpzKw9i+BsB44UZ9MkUGsaBQKBQKBQKBQKBQKBQKBQKC90/V54M+BPLFnk+HIyZ/skUFzc9pryQYku7lweoaZyPyLUGJoFBnNB7X3tmQba5kQD7m7dH+KNlf5UHRfdl3jxamnhybY7tR5o/RwPvx56j3XqPmOaDHfpCQBtKBP3J42H9l1/uY0HNNAoFAoFAoFAoFAoFAoFAoFAoFAoFAoFAoK1ndPE6yRMyOhDKynBBHqCOlBsPtf3pHUNLS1mjIuBIpeQY8N1UHzY6q5JGQBjqQR0Aa2oFAoFAoFAoFAoFAoFAoFAoFAoFAoFAoFAoFAoFAoFAoFAoM1cXMLtEqqNu7zfd6hRnPTjn8qvqqomYiNnt63EcLq16enTTHLfPTe0fT+HxjakYGQeQD5jj4sMecEfAcAe9P7TlU+GzTaMTmL+1je0znbabRF974U7a6hXxPICCzbMg/CUcAZzxyU/P5DHKaqIvj7yr0eI4XT8z2Ym8zy3vty1REb95j9+kTFz9ptsjj4ScHzcAMxHrz93rmpc2ldp8/w/mibbbb4iJmY9/Te63zAXkOMps3AZIO7jjrzkn0/lUfYmZnoz34OrV1Kreza8bxnt8fT3xEPcjWoyU6gEjhsE4fA5PUHwyfTg4rs+X0+/vCepV4fF6qN4zG+fxW3nePZmek2m3Z4eW3KNlcPtGCNw8xXJwOnxZ44GOlcvpzE4yhVqcDXp1TNPt2jvvbPp+L3RbZ9ge12+dTnaOQWyTg5xzjOcfKkTp2zDulX4f5dq6c2jvmbZ9L3tvhXWa1XdtUE7SMebBzkYBJ8vpkn8KnfSjZojV8OomZoi82t+a03vtecesz8LKCPbrJIpXMeAoPJJwy5IIPGRuPH/ADhE6cVTHRmpq4LT166KovRiInN8TF5xPXM493e9hfbN58P4cD3xnAzjPOM561XXa+GDivK8yfJ/DjvvbNr5tfa+VvUWcoFAoFAoFAoFAoFAoFBnpZ7VuSvmz182PhOMgEeXO3pg1omrSnL39TW8N1J5pjPx7YxHTba0vKyWm74Djn1b0PHrnlc/iBS+jfZGK/C+b8M2z+rvj5x8pWSmHwTx+19M5/iHqDjG3d1HWq/Y5fVgpnhf9NN4/ufHvHra1r7xe66V7XHI+6P4s52nPO7Gd2Dnpip30rNcVeHcuY6R+q+3vte9ulrdLvrXNttYCMepHxem8DndnH7vP1P4ObTtt95SnX4DkqpiiO8fi6c1s3v+m+es/Col3brnYOvyP8MgHUnnlc449q7FenG33utp4ngNO8URv6T+mqI3vnMXtjrD3H9lkc8Ac5yxIByec5YfPGK7HlVSlR/TtbUnER1vMzEet7zHwt8pWdq9uCQ6587YPm4XHl6Hpn8arpnT6sWhVwNNUxqU3zPfa2NvXfqujc2uQSvw4AyG6A8dDg+uc9eKs5tJr/1Hh0zEzG1rYnpONp997xnHq+PcWrEFh7DADDjI6YPAxvzn5YrnNpTu5Vr+HakxNcdu+142ztGb3ztZ4jubZVJCjeVIx5iOU5HxcDd65z9KRVpxG2f8IUa/AUac1RT7Uxt7Vs07b7c3rf1hVl+zOvBAPKKTnIHocZ6DPUj39a7PlzC3U/p+rp4m35Yve8dp32i+bxN9t2ANZnzz5QKBQKBQKBQKBQKBQZ5722baGTgewI/gHv0+L8q0zXpzvD6Cri+A1OWK6MR2vH6fXbe61vZbcqRGuG4IPP8AEcjk9MY9KhXOnbEMnFanBTRMaVOem/eb/C1ul1wktpu+A4OeuePX0PzI/qj3qUTpX2aKdXwzm/DNvjjr/Mx8Inq8QXNuf3ic4PPPocAcHHw/LrXIq05/FCGlxHA1WnWpzb172jb/AG+m+7zZ3MGxFlXO0k5Gc8sPY8jGa5TVRaIqhDhtfg/Koo16b2v36zH0te/0VBNaZPk4wefN13fX2xjj61K+lfZdGr4bzTE0YtPfe/v7bY96lZ3EHhqsq8jdzg85I9iOcdD0FRpqo5bVKeG1uD8mmjWpzF+k9ZjtMZtt0h9s7mDYiyrkqScjPq3yPIxSmqi0RU7w2vwflUUa9N7X79/2turSy2xQ8dBtUc55Mjcc++zk544qUzpzH36rtTU8Pq05m20Wje+ZrnGe9szfGFK1a3Cp4ijcQd3U4w2OgPBK7vxAPSuUzp2i6rh6uBp06J1aczGd5tae0TvMX902nZaX5iwvhZz65zx5VGPnyHP41XXy45WPi54aaafI+PpiMfOJn4rKoMRQKBQKBQKBQKBQKBQKDPT3lsxyU3E4zwRxxn73xdefmK0VV6czez39XivD66uaqi8zbpMY69d9/o+x3dqp3KuCD7H5ZxzgD4uCK7FWlE3iEqOJ8O06uamnPun02za2+JhQt7uFTICuUYjAwegBOD5vfb681CmqiLxbDNo8TwlE6lM03pqmLb7RE437265/aoJ7TAyhzt+fXj59c5walzaXZbGt4Zy5om9vXf8A93tLDSgAnacj0PTP4elZ5eJXFMVTFM3h4oiUCgUCgUCgUCgUCgUCgUCgUCgUCgUCgUCgUCgUCgUCgUCgUCgUFV7ZwquVYI2drEHa2ODg9DilyylQKBQKC60+weZwkYy3X8B1P0FdgfdS094H2SDB68cgg8gg+oIwaWOtlpXAoJXPpmnFHaK4lJBO1djHCgHBY+EPMTg44A5G49aCi+m6cGwL1yoUciFsk7+QAR0246+/ywQ9RWOm4Xdcyk7yGwpXK+Lt3KPCbB8PLYJPQepwoef1fYARt9pd8lfEjVWDKvhFmKsYiGIcEDjkFenLAEunWCmP/KXYHO5trLx4IIIBi/zwdep4xyOWoKl5p2mbgIruUDDZZoy3IUbRjYvru55zjHl+Ih8sNO09hl7iYftMYER+Hc4AyAfMyhW+XI55IC0vrGyEcjRXLtICRHGYyNw8QAEtgAZTJx7gj2yHvsl2Sm1AyCBkXwgpYvu53HaAqxozMevQelBZ6/oUtpM8Mm1imPPHkxnciuCGIGfKyfmKDGpGTwoJ+gz1OP7yB+NB5oN22/dnpJRCZ7gkopOJYwASASP3X/LBzVUa2nP5oa54TWj8koT3ldnLKz+z/YZXk3h/EDur7dpXb8KLjOW96nTVE7Sq1dGvTiOem10e0PQJbrf4Klim3cACfiOB0BqSlKtW015LVIBDtMIVmYghEBLLuVvZ2R+ejY+8xWu4tiM/uqpoqiuZmrHZC9W057eVoZOHQ4YexwDj+dcWvlrp0kkckiLlIgC59snA+p6nA9AT0FcmqIWU6dVUTMdGYg7E3bqrKilXjEiHePMGAOAOu4ZwcgAY69M9VrHUuz1xBGJJo9qNtwwZWB3hmXG1j1CsflxnqKC77H3Jhl8TClThCC6qeSDnzcY4x+Ncmm9k6K+W7x2okMjbwAqA4A3oxG7norE+h5/nXcIXYKgUErft9ckjyQDHOBHgZ9+vP4/L2FBRftpOS7bIcyR+E2Ex5fP0wRtY72BI56UHodurn+CDoo/cr905J+rDyt7jjigRduLhSdqQrlmcgIcEsNpGN2Nu3I29OenSg9ydvbg9Y7fpjiIdPNx16eZuPmfc5D0vbqRVIWCAMzs7HblSWx90n5e5+gPNBRi7bTqhRUhUMSSyp5snd5gSThvM2OMDPSgoa32pkuEMZjiRC24BFIKgM5Vcg4KgMR09B680FPsz2onsS5g2ESDDq65BGGHoQR8TdDQZM94t6fE3mJzI4kYtGvJEaR9B5cbUUYx7+9BUj7yLpW3CO3BzniLAGDnjDcc4PHsKCNavqTXErSuqKzADCLtXyqF4A6cCgkVt3j3saBEZFUDHC/8ArVNOhRTs21cdqVbxDBa3rk10ytOQzKMA4+n+4VZTTFKrW4irViImIx29VCy1KSL90zJkqx2kjJQ5U8HqDyKkzr5u1V2QQZ5MHgjccEZY4PPIBZiB6E8YoMdfXjyu0kh3OxyzHqT7n50GQ0ztJNBDJBHs8OXG8FeWwcjJz0Ht05qFWnFW7TpcVXpxEUxGL/VbJq8oAVWIAxjBPGM4I56jJx7ZrvLm90POm1uWPkt5ruRhh3dhnOCxIz0zgnr1qSlUsr9os7cebrnP+/5muJU1RG8X+f8AEl9qDS4344JPGfXA9/kPypEO1VRO0W+f8ytK6gUCgUCgUCgUCgUCgUCgUCgUCgUCgUCgUCgUCg//2Q==">
            <a:hlinkClick r:id="rId3"/>
          </p:cNvPr>
          <p:cNvSpPr>
            <a:spLocks noChangeAspect="1" noChangeArrowheads="1"/>
          </p:cNvSpPr>
          <p:nvPr/>
        </p:nvSpPr>
        <p:spPr bwMode="auto">
          <a:xfrm>
            <a:off x="71438" y="-1957388"/>
            <a:ext cx="2895600" cy="4086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4315146"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759448" y="4114800"/>
            <a:ext cx="481222"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Rectangle 8"/>
          <p:cNvSpPr/>
          <p:nvPr/>
        </p:nvSpPr>
        <p:spPr>
          <a:xfrm>
            <a:off x="5090171" y="3653135"/>
            <a:ext cx="562976" cy="923330"/>
          </a:xfrm>
          <a:prstGeom prst="rect">
            <a:avLst/>
          </a:prstGeom>
          <a:noFill/>
        </p:spPr>
        <p:txBody>
          <a:bodyPr wrap="none" lIns="91440" tIns="45720" rIns="91440" bIns="45720">
            <a:spAutoFit/>
          </a:bodyPr>
          <a:lstStyle/>
          <a:p>
            <a:pPr algn="ctr"/>
            <a:r>
              <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a:t>
            </a:r>
          </a:p>
        </p:txBody>
      </p:sp>
    </p:spTree>
    <p:extLst>
      <p:ext uri="{BB962C8B-B14F-4D97-AF65-F5344CB8AC3E}">
        <p14:creationId xmlns:p14="http://schemas.microsoft.com/office/powerpoint/2010/main" val="147826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5" name="AutoShape 2" descr="https://encrypted-tbn0.gstatic.com/images?q=tbn:ANd9GcQCK9iq_iUk558-rkugOOBCKuuMM-HjI9QSKP6-BRhdRL52Knri">
            <a:hlinkClick r:id="rId2"/>
          </p:cNvPr>
          <p:cNvSpPr>
            <a:spLocks noChangeAspect="1" noChangeArrowheads="1"/>
          </p:cNvSpPr>
          <p:nvPr/>
        </p:nvSpPr>
        <p:spPr bwMode="auto">
          <a:xfrm>
            <a:off x="71438" y="-1325563"/>
            <a:ext cx="1943100" cy="2771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4300"/>
            <a:ext cx="4416808"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6050"/>
            <a:ext cx="4238567" cy="62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06791" y="4267200"/>
            <a:ext cx="538930"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Rectangle 8"/>
          <p:cNvSpPr/>
          <p:nvPr/>
        </p:nvSpPr>
        <p:spPr>
          <a:xfrm>
            <a:off x="4655631" y="4267200"/>
            <a:ext cx="410690"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26738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AutoShape 2" descr="https://encrypted-tbn0.gstatic.com/images?q=tbn:ANd9GcSWmlCDGrILdSpiVCp4taqYyEORSPr9NouhG1W3YSNCS4PQkQBN">
            <a:hlinkClick r:id="rId3"/>
          </p:cNvPr>
          <p:cNvSpPr>
            <a:spLocks noChangeAspect="1" noChangeArrowheads="1"/>
          </p:cNvSpPr>
          <p:nvPr/>
        </p:nvSpPr>
        <p:spPr bwMode="auto">
          <a:xfrm>
            <a:off x="71438" y="-1957388"/>
            <a:ext cx="2924175" cy="4086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5724"/>
            <a:ext cx="4043362" cy="662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9175"/>
          <a:stretch/>
        </p:blipFill>
        <p:spPr bwMode="auto">
          <a:xfrm>
            <a:off x="4495800" y="85724"/>
            <a:ext cx="4186239" cy="65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22041" y="5105400"/>
            <a:ext cx="519694" cy="923330"/>
          </a:xfrm>
          <a:prstGeom prst="rect">
            <a:avLst/>
          </a:prstGeom>
          <a:noFill/>
        </p:spPr>
        <p:txBody>
          <a:bodyPr wrap="none" lIns="91440" tIns="45720" rIns="91440" bIns="45720">
            <a:spAutoFit/>
          </a:bodyPr>
          <a:lstStyle/>
          <a:p>
            <a:pPr algn="ctr"/>
            <a:r>
              <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a:t>
            </a:r>
          </a:p>
        </p:txBody>
      </p:sp>
      <p:sp>
        <p:nvSpPr>
          <p:cNvPr id="8" name="Rectangle 7"/>
          <p:cNvSpPr/>
          <p:nvPr/>
        </p:nvSpPr>
        <p:spPr>
          <a:xfrm>
            <a:off x="4778959" y="5257800"/>
            <a:ext cx="562976"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82011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Official Statistics</a:t>
            </a:r>
          </a:p>
        </p:txBody>
      </p:sp>
      <p:sp>
        <p:nvSpPr>
          <p:cNvPr id="3" name="Content Placeholder 2"/>
          <p:cNvSpPr>
            <a:spLocks noGrp="1"/>
          </p:cNvSpPr>
          <p:nvPr>
            <p:ph idx="1"/>
          </p:nvPr>
        </p:nvSpPr>
        <p:spPr/>
        <p:txBody>
          <a:bodyPr/>
          <a:lstStyle/>
          <a:p>
            <a:pPr marL="0" indent="0" algn="ctr">
              <a:buNone/>
            </a:pPr>
            <a:r>
              <a:rPr lang="en-GB" dirty="0"/>
              <a:t>Official statistics rarely show the true extent of domestic violence. </a:t>
            </a:r>
          </a:p>
          <a:p>
            <a:pPr marL="0" indent="0" algn="ctr">
              <a:buNone/>
            </a:pPr>
            <a:r>
              <a:rPr lang="en-GB" dirty="0"/>
              <a:t>What reasons might there be for this?? </a:t>
            </a:r>
          </a:p>
          <a:p>
            <a:pPr algn="ctr"/>
            <a:endParaRPr lang="en-GB" dirty="0"/>
          </a:p>
        </p:txBody>
      </p:sp>
      <p:pic>
        <p:nvPicPr>
          <p:cNvPr id="4" name="Picture 3" descr="data-analysis-statistics.jpg"/>
          <p:cNvPicPr>
            <a:picLocks noChangeAspect="1"/>
          </p:cNvPicPr>
          <p:nvPr/>
        </p:nvPicPr>
        <p:blipFill>
          <a:blip r:embed="rId2" cstate="print"/>
          <a:stretch>
            <a:fillRect/>
          </a:stretch>
        </p:blipFill>
        <p:spPr>
          <a:xfrm>
            <a:off x="3352800" y="4232002"/>
            <a:ext cx="2111524" cy="1894161"/>
          </a:xfrm>
          <a:prstGeom prst="rect">
            <a:avLst/>
          </a:prstGeom>
        </p:spPr>
      </p:pic>
    </p:spTree>
    <p:extLst>
      <p:ext uri="{BB962C8B-B14F-4D97-AF65-F5344CB8AC3E}">
        <p14:creationId xmlns:p14="http://schemas.microsoft.com/office/powerpoint/2010/main" val="2648940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3505200" cy="1143000"/>
          </a:xfrm>
        </p:spPr>
        <p:txBody>
          <a:bodyPr>
            <a:normAutofit fontScale="90000"/>
          </a:bodyPr>
          <a:lstStyle/>
          <a:p>
            <a:r>
              <a:rPr lang="en-GB" dirty="0"/>
              <a:t>How many can you see?</a:t>
            </a:r>
          </a:p>
        </p:txBody>
      </p:sp>
      <p:sp>
        <p:nvSpPr>
          <p:cNvPr id="3" name="Content Placeholder 2"/>
          <p:cNvSpPr>
            <a:spLocks noGrp="1"/>
          </p:cNvSpPr>
          <p:nvPr>
            <p:ph idx="1"/>
          </p:nvPr>
        </p:nvSpPr>
        <p:spPr>
          <a:xfrm>
            <a:off x="22412" y="3886201"/>
            <a:ext cx="3939988" cy="2438400"/>
          </a:xfrm>
        </p:spPr>
        <p:txBody>
          <a:bodyPr/>
          <a:lstStyle/>
          <a:p>
            <a:r>
              <a:rPr lang="en-GB" dirty="0"/>
              <a:t>The different kinds of abuse can often happen at the same time.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8600"/>
            <a:ext cx="4876800" cy="65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0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GB" dirty="0">
                <a:hlinkClick r:id="rId3"/>
              </a:rPr>
              <a:t>https://www.youtube.com/watch?v=5Z_zWIVRIWk</a:t>
            </a:r>
            <a:br>
              <a:rPr lang="en-GB" dirty="0"/>
            </a:br>
            <a:br>
              <a:rPr lang="en-GB" dirty="0"/>
            </a:br>
            <a:endParaRPr lang="en-GB"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a:buNone/>
            </a:pPr>
            <a:r>
              <a:rPr lang="en-GB" dirty="0"/>
              <a:t>Answer the following questions in your PSHE book:</a:t>
            </a:r>
          </a:p>
          <a:p>
            <a:endParaRPr lang="en-GB" dirty="0"/>
          </a:p>
          <a:p>
            <a:r>
              <a:rPr lang="en-GB" dirty="0"/>
              <a:t>Domestic violence is…</a:t>
            </a:r>
          </a:p>
          <a:p>
            <a:endParaRPr lang="en-GB" dirty="0"/>
          </a:p>
          <a:p>
            <a:r>
              <a:rPr lang="en-GB" dirty="0"/>
              <a:t>What might happen to the woman if she asks for help?</a:t>
            </a:r>
          </a:p>
          <a:p>
            <a:pPr marL="0" indent="0">
              <a:buNone/>
            </a:pPr>
            <a:endParaRPr lang="en-GB" dirty="0"/>
          </a:p>
          <a:p>
            <a:r>
              <a:rPr lang="en-GB" dirty="0"/>
              <a:t>Can you think of any schemes the police could introduce so victims can always get help (even when they cannot openly ask for it)?</a:t>
            </a:r>
          </a:p>
        </p:txBody>
      </p:sp>
    </p:spTree>
    <p:extLst>
      <p:ext uri="{BB962C8B-B14F-4D97-AF65-F5344CB8AC3E}">
        <p14:creationId xmlns:p14="http://schemas.microsoft.com/office/powerpoint/2010/main" val="413753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33D5-8099-4D99-BE50-7ECA19F41C37}"/>
              </a:ext>
            </a:extLst>
          </p:cNvPr>
          <p:cNvSpPr>
            <a:spLocks noGrp="1"/>
          </p:cNvSpPr>
          <p:nvPr>
            <p:ph type="title"/>
          </p:nvPr>
        </p:nvSpPr>
        <p:spPr/>
        <p:txBody>
          <a:bodyPr>
            <a:normAutofit fontScale="90000"/>
          </a:bodyPr>
          <a:lstStyle/>
          <a:p>
            <a:r>
              <a:rPr lang="en-GB" dirty="0"/>
              <a:t>Retrieval:</a:t>
            </a:r>
            <a:br>
              <a:rPr lang="en-GB" dirty="0"/>
            </a:br>
            <a:r>
              <a:rPr lang="en-GB" dirty="0"/>
              <a:t>What do the letters stand for in PSHE?</a:t>
            </a:r>
          </a:p>
        </p:txBody>
      </p:sp>
      <p:sp>
        <p:nvSpPr>
          <p:cNvPr id="3" name="Content Placeholder 2">
            <a:extLst>
              <a:ext uri="{FF2B5EF4-FFF2-40B4-BE49-F238E27FC236}">
                <a16:creationId xmlns:a16="http://schemas.microsoft.com/office/drawing/2014/main" id="{9CC90A79-4592-4A56-9683-8F13A98C374B}"/>
              </a:ext>
            </a:extLst>
          </p:cNvPr>
          <p:cNvSpPr>
            <a:spLocks noGrp="1"/>
          </p:cNvSpPr>
          <p:nvPr>
            <p:ph idx="1"/>
          </p:nvPr>
        </p:nvSpPr>
        <p:spPr/>
        <p:txBody>
          <a:bodyPr>
            <a:normAutofit/>
          </a:bodyPr>
          <a:lstStyle/>
          <a:p>
            <a:pPr marL="0" indent="0" algn="ctr">
              <a:buNone/>
            </a:pPr>
            <a:r>
              <a:rPr lang="en-GB" sz="18750" dirty="0">
                <a:solidFill>
                  <a:srgbClr val="FF0000"/>
                </a:solidFill>
                <a:latin typeface="Forte" panose="03060902040502070203" pitchFamily="66" charset="0"/>
              </a:rPr>
              <a:t>P</a:t>
            </a:r>
            <a:r>
              <a:rPr lang="en-GB" sz="18750" dirty="0">
                <a:solidFill>
                  <a:schemeClr val="accent1"/>
                </a:solidFill>
                <a:latin typeface="Forte" panose="03060902040502070203" pitchFamily="66" charset="0"/>
              </a:rPr>
              <a:t>S</a:t>
            </a:r>
            <a:r>
              <a:rPr lang="en-GB" sz="18750" dirty="0">
                <a:solidFill>
                  <a:srgbClr val="00B050"/>
                </a:solidFill>
                <a:latin typeface="Forte" panose="03060902040502070203" pitchFamily="66" charset="0"/>
              </a:rPr>
              <a:t>H</a:t>
            </a:r>
            <a:r>
              <a:rPr lang="en-GB" sz="18750" dirty="0">
                <a:solidFill>
                  <a:srgbClr val="FFFF00"/>
                </a:solidFill>
                <a:latin typeface="Forte" panose="03060902040502070203" pitchFamily="66" charset="0"/>
              </a:rPr>
              <a:t>E</a:t>
            </a:r>
          </a:p>
          <a:p>
            <a:pPr marL="0" indent="0">
              <a:buNone/>
            </a:pPr>
            <a:r>
              <a:rPr lang="en-GB" sz="4050" dirty="0">
                <a:solidFill>
                  <a:srgbClr val="FFFF00"/>
                </a:solidFill>
                <a:latin typeface="Forte" panose="03060902040502070203" pitchFamily="66" charset="0"/>
              </a:rPr>
              <a:t>  </a:t>
            </a:r>
            <a:r>
              <a:rPr lang="en-GB" sz="4050" dirty="0">
                <a:solidFill>
                  <a:srgbClr val="FF0000"/>
                </a:solidFill>
                <a:latin typeface="Forte" panose="03060902040502070203" pitchFamily="66" charset="0"/>
              </a:rPr>
              <a:t>Personal </a:t>
            </a:r>
            <a:r>
              <a:rPr lang="en-GB" sz="4050" dirty="0">
                <a:solidFill>
                  <a:srgbClr val="0070C0"/>
                </a:solidFill>
                <a:latin typeface="Forte" panose="03060902040502070203" pitchFamily="66" charset="0"/>
              </a:rPr>
              <a:t>Social </a:t>
            </a:r>
            <a:r>
              <a:rPr lang="en-GB" sz="4050" dirty="0">
                <a:solidFill>
                  <a:srgbClr val="00B050"/>
                </a:solidFill>
                <a:latin typeface="Forte" panose="03060902040502070203" pitchFamily="66" charset="0"/>
              </a:rPr>
              <a:t>Health </a:t>
            </a:r>
            <a:r>
              <a:rPr lang="en-GB" sz="4050" dirty="0">
                <a:solidFill>
                  <a:srgbClr val="FFFF00"/>
                </a:solidFill>
                <a:latin typeface="Forte" panose="03060902040502070203" pitchFamily="66" charset="0"/>
              </a:rPr>
              <a:t>Economic</a:t>
            </a:r>
          </a:p>
          <a:p>
            <a:pPr marL="0" indent="0">
              <a:buNone/>
            </a:pPr>
            <a:endParaRPr lang="en-GB" sz="4050" dirty="0">
              <a:solidFill>
                <a:srgbClr val="FFFF00"/>
              </a:solidFill>
              <a:latin typeface="Forte" panose="03060902040502070203" pitchFamily="66" charset="0"/>
            </a:endParaRPr>
          </a:p>
        </p:txBody>
      </p:sp>
    </p:spTree>
    <p:extLst>
      <p:ext uri="{BB962C8B-B14F-4D97-AF65-F5344CB8AC3E}">
        <p14:creationId xmlns:p14="http://schemas.microsoft.com/office/powerpoint/2010/main" val="180147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Watch the </a:t>
            </a:r>
            <a:r>
              <a:rPr lang="en-GB" b="1" dirty="0">
                <a:hlinkClick r:id="rId3"/>
              </a:rPr>
              <a:t>clip</a:t>
            </a:r>
            <a:br>
              <a:rPr lang="en-GB" b="1" dirty="0"/>
            </a:br>
            <a:r>
              <a:rPr lang="en-GB" dirty="0"/>
              <a:t>What kinds of abuse do you see?</a:t>
            </a:r>
          </a:p>
        </p:txBody>
      </p:sp>
      <p:sp>
        <p:nvSpPr>
          <p:cNvPr id="3" name="Content Placeholder 2"/>
          <p:cNvSpPr>
            <a:spLocks noGrp="1"/>
          </p:cNvSpPr>
          <p:nvPr>
            <p:ph idx="1"/>
          </p:nvPr>
        </p:nvSpPr>
        <p:spPr/>
        <p:txBody>
          <a:bodyPr/>
          <a:lstStyle/>
          <a:p>
            <a:r>
              <a:rPr lang="en-GB" dirty="0"/>
              <a:t>I see…</a:t>
            </a:r>
          </a:p>
        </p:txBody>
      </p:sp>
    </p:spTree>
    <p:extLst>
      <p:ext uri="{BB962C8B-B14F-4D97-AF65-F5344CB8AC3E}">
        <p14:creationId xmlns:p14="http://schemas.microsoft.com/office/powerpoint/2010/main" val="170419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GB" dirty="0"/>
              <a:t>What </a:t>
            </a:r>
            <a:r>
              <a:rPr lang="en-GB" dirty="0">
                <a:hlinkClick r:id="rId2"/>
              </a:rPr>
              <a:t>excuses </a:t>
            </a:r>
            <a:r>
              <a:rPr lang="en-GB" dirty="0"/>
              <a:t>do abusers use?</a:t>
            </a:r>
            <a:br>
              <a:rPr lang="en-GB" dirty="0"/>
            </a:br>
            <a:r>
              <a:rPr lang="en-GB" dirty="0"/>
              <a:t>What reasons do people who are abused use to stay in relationships?</a:t>
            </a:r>
          </a:p>
        </p:txBody>
      </p:sp>
      <p:sp>
        <p:nvSpPr>
          <p:cNvPr id="3" name="Content Placeholder 2"/>
          <p:cNvSpPr>
            <a:spLocks noGrp="1"/>
          </p:cNvSpPr>
          <p:nvPr>
            <p:ph idx="1"/>
          </p:nvPr>
        </p:nvSpPr>
        <p:spPr>
          <a:xfrm>
            <a:off x="533400" y="2367896"/>
            <a:ext cx="8229600" cy="4525963"/>
          </a:xfrm>
        </p:spPr>
        <p:txBody>
          <a:bodyPr/>
          <a:lstStyle/>
          <a:p>
            <a:r>
              <a:rPr lang="en-GB" dirty="0"/>
              <a:t>Abusers say…</a:t>
            </a:r>
          </a:p>
          <a:p>
            <a:endParaRPr lang="en-GB" dirty="0"/>
          </a:p>
          <a:p>
            <a:r>
              <a:rPr lang="en-GB" dirty="0"/>
              <a:t>People who are abused say…</a:t>
            </a:r>
          </a:p>
        </p:txBody>
      </p:sp>
    </p:spTree>
    <p:extLst>
      <p:ext uri="{BB962C8B-B14F-4D97-AF65-F5344CB8AC3E}">
        <p14:creationId xmlns:p14="http://schemas.microsoft.com/office/powerpoint/2010/main" val="3394175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about </a:t>
            </a:r>
            <a:r>
              <a:rPr lang="en-GB" dirty="0">
                <a:hlinkClick r:id="rId3"/>
              </a:rPr>
              <a:t>men</a:t>
            </a:r>
            <a:r>
              <a:rPr lang="en-GB" dirty="0"/>
              <a:t>?</a:t>
            </a:r>
          </a:p>
        </p:txBody>
      </p:sp>
      <p:sp>
        <p:nvSpPr>
          <p:cNvPr id="3" name="Content Placeholder 2"/>
          <p:cNvSpPr>
            <a:spLocks noGrp="1"/>
          </p:cNvSpPr>
          <p:nvPr>
            <p:ph idx="1"/>
          </p:nvPr>
        </p:nvSpPr>
        <p:spPr/>
        <p:txBody>
          <a:bodyPr/>
          <a:lstStyle/>
          <a:p>
            <a:r>
              <a:rPr lang="en-GB" dirty="0"/>
              <a:t>Why do you think fewer men report domestic violence?</a:t>
            </a:r>
          </a:p>
          <a:p>
            <a:r>
              <a:rPr lang="en-GB" dirty="0"/>
              <a:t>What could be done to encourage more men to report it?</a:t>
            </a:r>
          </a:p>
        </p:txBody>
      </p:sp>
    </p:spTree>
    <p:extLst>
      <p:ext uri="{BB962C8B-B14F-4D97-AF65-F5344CB8AC3E}">
        <p14:creationId xmlns:p14="http://schemas.microsoft.com/office/powerpoint/2010/main" val="282956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3"/>
              </a:rPr>
              <a:t>Children’s thoughts</a:t>
            </a:r>
            <a:r>
              <a:rPr lang="en-GB" dirty="0"/>
              <a:t>…</a:t>
            </a:r>
          </a:p>
        </p:txBody>
      </p:sp>
      <p:sp>
        <p:nvSpPr>
          <p:cNvPr id="3" name="Content Placeholder 2"/>
          <p:cNvSpPr>
            <a:spLocks noGrp="1"/>
          </p:cNvSpPr>
          <p:nvPr>
            <p:ph idx="1"/>
          </p:nvPr>
        </p:nvSpPr>
        <p:spPr/>
        <p:txBody>
          <a:bodyPr/>
          <a:lstStyle/>
          <a:p>
            <a:r>
              <a:rPr lang="en-GB" dirty="0">
                <a:hlinkClick r:id="rId4"/>
              </a:rPr>
              <a:t>https://www.youtube.com/watch?v=LbRba9XHKKw</a:t>
            </a:r>
            <a:endParaRPr lang="en-GB" dirty="0"/>
          </a:p>
          <a:p>
            <a:endParaRPr lang="en-GB" dirty="0"/>
          </a:p>
          <a:p>
            <a:r>
              <a:rPr lang="en-GB" dirty="0"/>
              <a:t>What affect do you think domestic violence has on children?</a:t>
            </a:r>
          </a:p>
          <a:p>
            <a:r>
              <a:rPr lang="en-GB" dirty="0"/>
              <a:t>How might it make them feel?</a:t>
            </a:r>
          </a:p>
        </p:txBody>
      </p:sp>
    </p:spTree>
    <p:extLst>
      <p:ext uri="{BB962C8B-B14F-4D97-AF65-F5344CB8AC3E}">
        <p14:creationId xmlns:p14="http://schemas.microsoft.com/office/powerpoint/2010/main" val="3233999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570038"/>
          </a:xfrm>
        </p:spPr>
        <p:txBody>
          <a:bodyPr>
            <a:normAutofit fontScale="90000"/>
          </a:bodyPr>
          <a:lstStyle/>
          <a:p>
            <a:r>
              <a:rPr lang="en-GB" dirty="0">
                <a:solidFill>
                  <a:srgbClr val="FF0000"/>
                </a:solidFill>
              </a:rPr>
              <a:t>Where can I get help?</a:t>
            </a:r>
            <a:br>
              <a:rPr lang="en-GB" dirty="0">
                <a:solidFill>
                  <a:srgbClr val="FF0000"/>
                </a:solidFill>
              </a:rPr>
            </a:br>
            <a:r>
              <a:rPr lang="en-GB" sz="3600" dirty="0"/>
              <a:t>If you are a victim of domestic violence or witness it, you can get help…</a:t>
            </a:r>
            <a:endParaRPr lang="en-US" sz="3600" dirty="0"/>
          </a:p>
        </p:txBody>
      </p:sp>
      <p:sp>
        <p:nvSpPr>
          <p:cNvPr id="3" name="Content Placeholder 2"/>
          <p:cNvSpPr>
            <a:spLocks noGrp="1"/>
          </p:cNvSpPr>
          <p:nvPr>
            <p:ph sz="half" idx="1"/>
          </p:nvPr>
        </p:nvSpPr>
        <p:spPr>
          <a:xfrm>
            <a:off x="457200" y="1524000"/>
            <a:ext cx="8686800" cy="4525963"/>
          </a:xfrm>
        </p:spPr>
        <p:txBody>
          <a:bodyPr>
            <a:normAutofit/>
          </a:bodyPr>
          <a:lstStyle/>
          <a:p>
            <a:r>
              <a:rPr lang="en-GB" dirty="0"/>
              <a:t>Speak to any member of staff</a:t>
            </a:r>
          </a:p>
          <a:p>
            <a:r>
              <a:rPr lang="en-GB" dirty="0"/>
              <a:t>In an emergency call the police</a:t>
            </a:r>
          </a:p>
          <a:p>
            <a:r>
              <a:rPr lang="en-GB" dirty="0" err="1"/>
              <a:t>Childline</a:t>
            </a:r>
            <a:r>
              <a:rPr lang="en-GB" dirty="0"/>
              <a:t> 0800 1111</a:t>
            </a:r>
          </a:p>
          <a:p>
            <a:r>
              <a:rPr lang="en-GB" dirty="0"/>
              <a:t>NSPCC 08088005000</a:t>
            </a:r>
          </a:p>
          <a:p>
            <a:r>
              <a:rPr lang="en-GB" dirty="0"/>
              <a:t>National Domestic Violence Helpline 08082000247</a:t>
            </a:r>
          </a:p>
          <a:p>
            <a:r>
              <a:rPr lang="en-GB" dirty="0"/>
              <a:t>The Hideout </a:t>
            </a:r>
            <a:r>
              <a:rPr lang="en-GB" dirty="0">
                <a:hlinkClick r:id="rId2"/>
              </a:rPr>
              <a:t>www.thehideout.org.uk</a:t>
            </a:r>
            <a:endParaRPr lang="en-GB" dirty="0"/>
          </a:p>
          <a:p>
            <a:r>
              <a:rPr lang="en-GB" dirty="0"/>
              <a:t>Respect Not Fear </a:t>
            </a:r>
            <a:r>
              <a:rPr lang="en-GB" dirty="0">
                <a:hlinkClick r:id="rId3"/>
              </a:rPr>
              <a:t>www.respectnotfear.co.uk</a:t>
            </a:r>
            <a:r>
              <a:rPr lang="en-GB" dirty="0"/>
              <a:t> </a:t>
            </a:r>
          </a:p>
        </p:txBody>
      </p:sp>
      <p:pic>
        <p:nvPicPr>
          <p:cNvPr id="4" name="Picture 3">
            <a:extLst>
              <a:ext uri="{FF2B5EF4-FFF2-40B4-BE49-F238E27FC236}">
                <a16:creationId xmlns:a16="http://schemas.microsoft.com/office/drawing/2014/main" id="{77F67BBD-2A88-45E8-BC39-7CAB133B3B98}"/>
              </a:ext>
            </a:extLst>
          </p:cNvPr>
          <p:cNvPicPr>
            <a:picLocks noChangeAspect="1"/>
          </p:cNvPicPr>
          <p:nvPr/>
        </p:nvPicPr>
        <p:blipFill>
          <a:blip r:embed="rId4"/>
          <a:stretch>
            <a:fillRect/>
          </a:stretch>
        </p:blipFill>
        <p:spPr>
          <a:xfrm>
            <a:off x="2057400" y="5232380"/>
            <a:ext cx="5410200" cy="1625620"/>
          </a:xfrm>
          <a:prstGeom prst="rect">
            <a:avLst/>
          </a:prstGeom>
        </p:spPr>
      </p:pic>
    </p:spTree>
    <p:extLst>
      <p:ext uri="{BB962C8B-B14F-4D97-AF65-F5344CB8AC3E}">
        <p14:creationId xmlns:p14="http://schemas.microsoft.com/office/powerpoint/2010/main" val="89303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a:t>1 thing that surprised me in todays lesson:</a:t>
            </a:r>
          </a:p>
          <a:p>
            <a:endParaRPr lang="en-GB" b="1" dirty="0"/>
          </a:p>
          <a:p>
            <a:r>
              <a:rPr lang="en-GB" b="1" dirty="0"/>
              <a:t>1 thing this lesson made me feel:</a:t>
            </a:r>
          </a:p>
          <a:p>
            <a:endParaRPr lang="en-GB" b="1" dirty="0"/>
          </a:p>
          <a:p>
            <a:r>
              <a:rPr lang="en-GB" b="1" dirty="0"/>
              <a:t>1 thing I learnt from this lesson: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4914"/>
            <a:ext cx="3048000" cy="138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54AA6933-140B-4CD7-BD4F-B13D4BD10275}"/>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74006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308"/>
            <a:ext cx="7772400" cy="1470025"/>
          </a:xfrm>
        </p:spPr>
        <p:txBody>
          <a:bodyPr/>
          <a:lstStyle/>
          <a:p>
            <a:r>
              <a:rPr lang="en-GB" b="1" dirty="0"/>
              <a:t>Domestic Violence:  The Facts</a:t>
            </a:r>
          </a:p>
        </p:txBody>
      </p:sp>
      <p:sp>
        <p:nvSpPr>
          <p:cNvPr id="3" name="Subtitle 2"/>
          <p:cNvSpPr>
            <a:spLocks noGrp="1"/>
          </p:cNvSpPr>
          <p:nvPr>
            <p:ph type="subTitle" idx="1"/>
          </p:nvPr>
        </p:nvSpPr>
        <p:spPr>
          <a:xfrm>
            <a:off x="381000" y="1295400"/>
            <a:ext cx="8382000" cy="5562600"/>
          </a:xfrm>
        </p:spPr>
        <p:txBody>
          <a:bodyPr>
            <a:normAutofit lnSpcReduction="10000"/>
          </a:bodyPr>
          <a:lstStyle/>
          <a:p>
            <a:r>
              <a:rPr lang="en-GB" b="1" dirty="0">
                <a:solidFill>
                  <a:schemeClr val="tx2"/>
                </a:solidFill>
              </a:rPr>
              <a:t>1 in 4 women experience it</a:t>
            </a:r>
          </a:p>
          <a:p>
            <a:pPr marL="457200" indent="-457200">
              <a:buFont typeface="Arial" panose="020B0604020202020204" pitchFamily="34" charset="0"/>
              <a:buChar char="•"/>
            </a:pPr>
            <a:r>
              <a:rPr lang="en-GB" b="1" dirty="0">
                <a:solidFill>
                  <a:schemeClr val="tx2"/>
                </a:solidFill>
              </a:rPr>
              <a:t>1 in 6 men experience it</a:t>
            </a:r>
          </a:p>
          <a:p>
            <a:pPr marL="457200" indent="-457200">
              <a:buFont typeface="Arial" panose="020B0604020202020204" pitchFamily="34" charset="0"/>
              <a:buChar char="•"/>
            </a:pPr>
            <a:r>
              <a:rPr lang="en-GB" b="1" dirty="0">
                <a:solidFill>
                  <a:schemeClr val="tx2"/>
                </a:solidFill>
              </a:rPr>
              <a:t>1 million women experience it per week  (UK)</a:t>
            </a:r>
          </a:p>
          <a:p>
            <a:pPr marL="457200" indent="-457200">
              <a:buFont typeface="Arial" panose="020B0604020202020204" pitchFamily="34" charset="0"/>
              <a:buChar char="•"/>
            </a:pPr>
            <a:r>
              <a:rPr lang="en-GB" b="1" dirty="0">
                <a:solidFill>
                  <a:schemeClr val="tx2"/>
                </a:solidFill>
              </a:rPr>
              <a:t>750 000 children witness it per week (UK)</a:t>
            </a:r>
          </a:p>
          <a:p>
            <a:pPr marL="457200" indent="-457200">
              <a:buFont typeface="Arial" panose="020B0604020202020204" pitchFamily="34" charset="0"/>
              <a:buChar char="•"/>
            </a:pPr>
            <a:r>
              <a:rPr lang="en-GB" b="1" dirty="0">
                <a:solidFill>
                  <a:schemeClr val="tx2"/>
                </a:solidFill>
              </a:rPr>
              <a:t>2 woman die from this per week (UK)</a:t>
            </a:r>
          </a:p>
          <a:p>
            <a:pPr marL="457200" indent="-457200">
              <a:buFont typeface="Arial" panose="020B0604020202020204" pitchFamily="34" charset="0"/>
              <a:buChar char="•"/>
            </a:pPr>
            <a:r>
              <a:rPr lang="en-GB" b="1" dirty="0">
                <a:solidFill>
                  <a:schemeClr val="tx2"/>
                </a:solidFill>
              </a:rPr>
              <a:t>Before seeking help, women will, on average experience it 35 times</a:t>
            </a:r>
          </a:p>
          <a:p>
            <a:endParaRPr lang="en-GB" dirty="0"/>
          </a:p>
          <a:p>
            <a:endParaRPr lang="en-GB" dirty="0">
              <a:solidFill>
                <a:schemeClr val="tx1"/>
              </a:solidFill>
            </a:endParaRPr>
          </a:p>
          <a:p>
            <a:r>
              <a:rPr lang="en-GB" dirty="0">
                <a:solidFill>
                  <a:schemeClr val="tx1"/>
                </a:solidFill>
              </a:rPr>
              <a:t>Do any of these facts surprise you?</a:t>
            </a:r>
          </a:p>
        </p:txBody>
      </p:sp>
    </p:spTree>
    <p:extLst>
      <p:ext uri="{BB962C8B-B14F-4D97-AF65-F5344CB8AC3E}">
        <p14:creationId xmlns:p14="http://schemas.microsoft.com/office/powerpoint/2010/main" val="11258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style>
          <a:lnRef idx="2">
            <a:schemeClr val="accent1"/>
          </a:lnRef>
          <a:fillRef idx="1">
            <a:schemeClr val="lt1"/>
          </a:fillRef>
          <a:effectRef idx="0">
            <a:schemeClr val="accent1"/>
          </a:effectRef>
          <a:fontRef idx="minor">
            <a:schemeClr val="dk1"/>
          </a:fontRef>
        </p:style>
        <p:txBody>
          <a:bodyPr/>
          <a:lstStyle/>
          <a:p>
            <a:r>
              <a:rPr lang="en-GB" b="1" dirty="0"/>
              <a:t>Domestic Abuse </a:t>
            </a:r>
          </a:p>
        </p:txBody>
      </p:sp>
      <p:sp>
        <p:nvSpPr>
          <p:cNvPr id="3" name="Content Placeholder 2"/>
          <p:cNvSpPr>
            <a:spLocks noGrp="1"/>
          </p:cNvSpPr>
          <p:nvPr>
            <p:ph idx="1"/>
          </p:nvPr>
        </p:nvSpPr>
        <p:spPr>
          <a:xfrm>
            <a:off x="0" y="1295400"/>
            <a:ext cx="9144000" cy="4830763"/>
          </a:xfrm>
        </p:spPr>
        <p:txBody>
          <a:bodyPr/>
          <a:lstStyle/>
          <a:p>
            <a:r>
              <a:rPr lang="en-GB" dirty="0"/>
              <a:t>LO:  To learn what domestic abuse constitutes and how it can affect people.    </a:t>
            </a:r>
          </a:p>
          <a:p>
            <a:endParaRPr lang="en-GB" dirty="0"/>
          </a:p>
          <a:p>
            <a:pPr marL="0" indent="0">
              <a:buNone/>
            </a:pPr>
            <a:endParaRPr lang="en-GB" sz="2800" dirty="0"/>
          </a:p>
          <a:p>
            <a:pPr marL="0" indent="0">
              <a:buNone/>
            </a:pPr>
            <a:r>
              <a:rPr lang="en-GB" sz="2800" dirty="0">
                <a:solidFill>
                  <a:srgbClr val="00B050"/>
                </a:solidFill>
              </a:rPr>
              <a:t>Abuse-to treat with cruelty or violence, especially regularly or repeatedly.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754563"/>
            <a:ext cx="2286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490" y="4752217"/>
            <a:ext cx="1944310" cy="137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284" y="2960077"/>
            <a:ext cx="2057400" cy="4572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t>Tier 2 Vocabulary</a:t>
            </a:r>
          </a:p>
        </p:txBody>
      </p:sp>
    </p:spTree>
    <p:extLst>
      <p:ext uri="{BB962C8B-B14F-4D97-AF65-F5344CB8AC3E}">
        <p14:creationId xmlns:p14="http://schemas.microsoft.com/office/powerpoint/2010/main" val="323538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Healthy Relationships…</a:t>
            </a:r>
          </a:p>
        </p:txBody>
      </p:sp>
      <p:sp>
        <p:nvSpPr>
          <p:cNvPr id="3" name="Content Placeholder 2"/>
          <p:cNvSpPr>
            <a:spLocks noGrp="1"/>
          </p:cNvSpPr>
          <p:nvPr>
            <p:ph idx="1"/>
          </p:nvPr>
        </p:nvSpPr>
        <p:spPr>
          <a:xfrm>
            <a:off x="0" y="1295400"/>
            <a:ext cx="4953000" cy="5562600"/>
          </a:xfrm>
        </p:spPr>
        <p:txBody>
          <a:bodyPr>
            <a:normAutofit fontScale="92500" lnSpcReduction="10000"/>
          </a:bodyPr>
          <a:lstStyle/>
          <a:p>
            <a:pPr marL="0" indent="0">
              <a:buNone/>
            </a:pPr>
            <a:r>
              <a:rPr lang="en-GB" dirty="0"/>
              <a:t>Discuss:</a:t>
            </a:r>
          </a:p>
          <a:p>
            <a:r>
              <a:rPr lang="en-GB" dirty="0"/>
              <a:t>What do you think is meant by the term ‘healthy relationship’?</a:t>
            </a:r>
          </a:p>
          <a:p>
            <a:pPr marL="0" indent="0">
              <a:buNone/>
            </a:pPr>
            <a:r>
              <a:rPr lang="en-GB" dirty="0"/>
              <a:t>Task:</a:t>
            </a:r>
          </a:p>
          <a:p>
            <a:r>
              <a:rPr lang="en-GB" dirty="0"/>
              <a:t>What might a healthy relationship look                   like? Create a mind map in your book and add your ideas. Discuss them as a group and add anymore that you feel are relevant.</a:t>
            </a:r>
          </a:p>
        </p:txBody>
      </p:sp>
      <p:sp>
        <p:nvSpPr>
          <p:cNvPr id="4" name="Rectangle 3"/>
          <p:cNvSpPr/>
          <p:nvPr/>
        </p:nvSpPr>
        <p:spPr>
          <a:xfrm>
            <a:off x="5334000" y="1905000"/>
            <a:ext cx="3595255" cy="3801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Some ideas…</a:t>
            </a:r>
          </a:p>
          <a:p>
            <a:pPr marL="457200" indent="-457200">
              <a:buFont typeface="Arial" panose="020B0604020202020204" pitchFamily="34" charset="0"/>
              <a:buChar char="•"/>
            </a:pPr>
            <a:r>
              <a:rPr lang="en-GB" sz="2400" dirty="0">
                <a:solidFill>
                  <a:schemeClr val="tx1"/>
                </a:solidFill>
              </a:rPr>
              <a:t>Respectful</a:t>
            </a:r>
          </a:p>
          <a:p>
            <a:pPr marL="457200" indent="-457200">
              <a:buFont typeface="Arial" panose="020B0604020202020204" pitchFamily="34" charset="0"/>
              <a:buChar char="•"/>
            </a:pPr>
            <a:r>
              <a:rPr lang="en-GB" sz="2400" dirty="0">
                <a:solidFill>
                  <a:schemeClr val="tx1"/>
                </a:solidFill>
              </a:rPr>
              <a:t>Kind</a:t>
            </a:r>
          </a:p>
          <a:p>
            <a:pPr marL="457200" indent="-457200">
              <a:buFont typeface="Arial" panose="020B0604020202020204" pitchFamily="34" charset="0"/>
              <a:buChar char="•"/>
            </a:pPr>
            <a:r>
              <a:rPr lang="en-GB" sz="2400" dirty="0">
                <a:solidFill>
                  <a:schemeClr val="tx1"/>
                </a:solidFill>
              </a:rPr>
              <a:t>Each person allowed to make their own decisions</a:t>
            </a:r>
          </a:p>
          <a:p>
            <a:pPr marL="457200" indent="-457200">
              <a:buFont typeface="Arial" panose="020B0604020202020204" pitchFamily="34" charset="0"/>
              <a:buChar char="•"/>
            </a:pPr>
            <a:r>
              <a:rPr lang="en-GB" sz="2400" dirty="0">
                <a:solidFill>
                  <a:schemeClr val="tx1"/>
                </a:solidFill>
              </a:rPr>
              <a:t>Empowering</a:t>
            </a:r>
          </a:p>
          <a:p>
            <a:pPr marL="457200" indent="-457200">
              <a:buFont typeface="Arial" panose="020B0604020202020204" pitchFamily="34" charset="0"/>
              <a:buChar char="•"/>
            </a:pPr>
            <a:r>
              <a:rPr lang="en-GB" sz="2400" dirty="0">
                <a:solidFill>
                  <a:schemeClr val="tx1"/>
                </a:solidFill>
              </a:rPr>
              <a:t>Fun</a:t>
            </a:r>
          </a:p>
          <a:p>
            <a:pPr marL="457200" indent="-457200">
              <a:buFont typeface="Arial" panose="020B0604020202020204" pitchFamily="34" charset="0"/>
              <a:buChar char="•"/>
            </a:pPr>
            <a:endParaRPr lang="en-GB" sz="2400" dirty="0">
              <a:solidFill>
                <a:schemeClr val="tx1"/>
              </a:solidFill>
            </a:endParaRPr>
          </a:p>
          <a:p>
            <a:r>
              <a:rPr lang="en-GB" sz="2400" dirty="0">
                <a:solidFill>
                  <a:schemeClr val="tx1"/>
                </a:solidFill>
              </a:rPr>
              <a:t>What else would you add?</a:t>
            </a:r>
          </a:p>
        </p:txBody>
      </p:sp>
    </p:spTree>
    <p:extLst>
      <p:ext uri="{BB962C8B-B14F-4D97-AF65-F5344CB8AC3E}">
        <p14:creationId xmlns:p14="http://schemas.microsoft.com/office/powerpoint/2010/main" val="390514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GB" b="1" dirty="0"/>
          </a:p>
        </p:txBody>
      </p:sp>
      <p:sp>
        <p:nvSpPr>
          <p:cNvPr id="3" name="Content Placeholder 2"/>
          <p:cNvSpPr>
            <a:spLocks noGrp="1"/>
          </p:cNvSpPr>
          <p:nvPr>
            <p:ph idx="1"/>
          </p:nvPr>
        </p:nvSpPr>
        <p:spPr>
          <a:xfrm>
            <a:off x="0" y="685800"/>
            <a:ext cx="9144000" cy="6172200"/>
          </a:xfrm>
        </p:spPr>
        <p:txBody>
          <a:bodyPr>
            <a:normAutofit fontScale="92500" lnSpcReduction="20000"/>
          </a:bodyPr>
          <a:lstStyle/>
          <a:p>
            <a:endParaRPr lang="en-GB" dirty="0"/>
          </a:p>
          <a:p>
            <a:endParaRPr lang="en-GB" dirty="0"/>
          </a:p>
          <a:p>
            <a:endParaRPr lang="en-GB" dirty="0"/>
          </a:p>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pPr marL="0" indent="0">
              <a:buNone/>
            </a:pPr>
            <a:endParaRPr lang="en-GB" dirty="0"/>
          </a:p>
          <a:p>
            <a:pPr marL="0" indent="0">
              <a:buNone/>
            </a:pPr>
            <a:endParaRPr lang="en-GB" dirty="0"/>
          </a:p>
          <a:p>
            <a:r>
              <a:rPr lang="en-GB" sz="3000" dirty="0"/>
              <a:t>What are your thoughts on this?</a:t>
            </a:r>
          </a:p>
        </p:txBody>
      </p:sp>
      <p:sp>
        <p:nvSpPr>
          <p:cNvPr id="5" name="Horizontal Scroll 4"/>
          <p:cNvSpPr/>
          <p:nvPr/>
        </p:nvSpPr>
        <p:spPr>
          <a:xfrm rot="20580225">
            <a:off x="185552" y="662836"/>
            <a:ext cx="4374658" cy="241505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en-GB" sz="2700" dirty="0">
                <a:solidFill>
                  <a:prstClr val="black"/>
                </a:solidFill>
              </a:rPr>
              <a:t>In </a:t>
            </a:r>
            <a:r>
              <a:rPr lang="en-GB" sz="2700" b="1" dirty="0">
                <a:solidFill>
                  <a:prstClr val="black"/>
                </a:solidFill>
              </a:rPr>
              <a:t>54%</a:t>
            </a:r>
            <a:r>
              <a:rPr lang="en-GB" sz="2700" dirty="0">
                <a:solidFill>
                  <a:prstClr val="black"/>
                </a:solidFill>
              </a:rPr>
              <a:t> of serious sexual assaults, victims were assaulted </a:t>
            </a:r>
            <a:r>
              <a:rPr lang="en-GB" sz="2700" b="1" dirty="0">
                <a:solidFill>
                  <a:prstClr val="black"/>
                </a:solidFill>
              </a:rPr>
              <a:t>by their partner or ex partner</a:t>
            </a:r>
          </a:p>
        </p:txBody>
      </p:sp>
      <p:sp>
        <p:nvSpPr>
          <p:cNvPr id="6" name="Horizontal Scroll 5"/>
          <p:cNvSpPr/>
          <p:nvPr/>
        </p:nvSpPr>
        <p:spPr>
          <a:xfrm rot="841905">
            <a:off x="5347314" y="458939"/>
            <a:ext cx="3326173" cy="2080451"/>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spcBef>
                <a:spcPct val="20000"/>
              </a:spcBef>
            </a:pPr>
            <a:r>
              <a:rPr lang="en-GB" sz="2700" b="1" dirty="0">
                <a:solidFill>
                  <a:prstClr val="black"/>
                </a:solidFill>
              </a:rPr>
              <a:t>76%</a:t>
            </a:r>
            <a:r>
              <a:rPr lang="en-GB" sz="2700" dirty="0">
                <a:solidFill>
                  <a:prstClr val="black"/>
                </a:solidFill>
              </a:rPr>
              <a:t> of domestic violence incidents are </a:t>
            </a:r>
            <a:r>
              <a:rPr lang="en-GB" sz="2700" b="1" dirty="0">
                <a:solidFill>
                  <a:prstClr val="black"/>
                </a:solidFill>
              </a:rPr>
              <a:t>repeat offences</a:t>
            </a:r>
          </a:p>
        </p:txBody>
      </p:sp>
      <p:sp>
        <p:nvSpPr>
          <p:cNvPr id="7" name="Horizontal Scroll 6"/>
          <p:cNvSpPr/>
          <p:nvPr/>
        </p:nvSpPr>
        <p:spPr>
          <a:xfrm>
            <a:off x="2133600" y="2791639"/>
            <a:ext cx="5410200" cy="3346617"/>
          </a:xfrm>
          <a:prstGeom prst="horizontalScroll">
            <a:avLst/>
          </a:prstGeom>
        </p:spPr>
        <p:style>
          <a:lnRef idx="3">
            <a:schemeClr val="lt1"/>
          </a:lnRef>
          <a:fillRef idx="1">
            <a:schemeClr val="accent2"/>
          </a:fillRef>
          <a:effectRef idx="1">
            <a:schemeClr val="accent2"/>
          </a:effectRef>
          <a:fontRef idx="minor">
            <a:schemeClr val="lt1"/>
          </a:fontRef>
        </p:style>
        <p:txBody>
          <a:bodyPr rtlCol="0" anchor="ctr"/>
          <a:lstStyle/>
          <a:p>
            <a:pPr lvl="0">
              <a:spcBef>
                <a:spcPct val="20000"/>
              </a:spcBef>
            </a:pPr>
            <a:endParaRPr lang="en-GB" sz="2400" dirty="0">
              <a:solidFill>
                <a:prstClr val="black"/>
              </a:solidFill>
            </a:endParaRPr>
          </a:p>
          <a:p>
            <a:pPr lvl="0">
              <a:spcBef>
                <a:spcPct val="20000"/>
              </a:spcBef>
            </a:pPr>
            <a:r>
              <a:rPr lang="en-GB" sz="2400" dirty="0">
                <a:solidFill>
                  <a:prstClr val="black"/>
                </a:solidFill>
              </a:rPr>
              <a:t>One incident of domestic violence is reported to the police </a:t>
            </a:r>
            <a:r>
              <a:rPr lang="en-GB" sz="2400" b="1" dirty="0">
                <a:solidFill>
                  <a:prstClr val="black"/>
                </a:solidFill>
              </a:rPr>
              <a:t>every minute</a:t>
            </a:r>
            <a:r>
              <a:rPr lang="en-GB" sz="2400" dirty="0">
                <a:solidFill>
                  <a:prstClr val="black"/>
                </a:solidFill>
              </a:rPr>
              <a:t>.</a:t>
            </a:r>
          </a:p>
          <a:p>
            <a:pPr>
              <a:spcBef>
                <a:spcPct val="20000"/>
              </a:spcBef>
            </a:pPr>
            <a:r>
              <a:rPr lang="en-GB" dirty="0">
                <a:solidFill>
                  <a:schemeClr val="tx1"/>
                </a:solidFill>
              </a:rPr>
              <a:t>(Think about it:  During your tutor time in school, there will have been 20 reported attacks.  How many unreported attacks do you think there may have been in this time?)</a:t>
            </a:r>
          </a:p>
          <a:p>
            <a:pPr lvl="0">
              <a:spcBef>
                <a:spcPct val="20000"/>
              </a:spcBef>
            </a:pPr>
            <a:endParaRPr lang="en-GB" sz="2700" dirty="0">
              <a:solidFill>
                <a:prstClr val="black"/>
              </a:solidFill>
            </a:endParaRPr>
          </a:p>
        </p:txBody>
      </p:sp>
    </p:spTree>
    <p:extLst>
      <p:ext uri="{BB962C8B-B14F-4D97-AF65-F5344CB8AC3E}">
        <p14:creationId xmlns:p14="http://schemas.microsoft.com/office/powerpoint/2010/main" val="301765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Recent information…</a:t>
            </a:r>
          </a:p>
        </p:txBody>
      </p:sp>
      <p:pic>
        <p:nvPicPr>
          <p:cNvPr id="6" name="Content Placeholder 5"/>
          <p:cNvPicPr>
            <a:picLocks noGrp="1" noChangeAspect="1"/>
          </p:cNvPicPr>
          <p:nvPr>
            <p:ph idx="1"/>
          </p:nvPr>
        </p:nvPicPr>
        <p:blipFill>
          <a:blip r:embed="rId3"/>
          <a:stretch>
            <a:fillRect/>
          </a:stretch>
        </p:blipFill>
        <p:spPr>
          <a:xfrm rot="990950">
            <a:off x="658228" y="1789731"/>
            <a:ext cx="7237242" cy="3597459"/>
          </a:xfrm>
          <a:prstGeom prst="rect">
            <a:avLst/>
          </a:prstGeom>
        </p:spPr>
      </p:pic>
      <p:pic>
        <p:nvPicPr>
          <p:cNvPr id="7" name="Picture 6"/>
          <p:cNvPicPr>
            <a:picLocks noChangeAspect="1"/>
          </p:cNvPicPr>
          <p:nvPr/>
        </p:nvPicPr>
        <p:blipFill>
          <a:blip r:embed="rId4"/>
          <a:stretch>
            <a:fillRect/>
          </a:stretch>
        </p:blipFill>
        <p:spPr>
          <a:xfrm>
            <a:off x="296184" y="242971"/>
            <a:ext cx="8551632" cy="6372056"/>
          </a:xfrm>
          <a:prstGeom prst="rect">
            <a:avLst/>
          </a:prstGeom>
        </p:spPr>
      </p:pic>
      <p:pic>
        <p:nvPicPr>
          <p:cNvPr id="8" name="Picture 7"/>
          <p:cNvPicPr>
            <a:picLocks noChangeAspect="1"/>
          </p:cNvPicPr>
          <p:nvPr/>
        </p:nvPicPr>
        <p:blipFill>
          <a:blip r:embed="rId5"/>
          <a:stretch>
            <a:fillRect/>
          </a:stretch>
        </p:blipFill>
        <p:spPr>
          <a:xfrm>
            <a:off x="1143000" y="1295400"/>
            <a:ext cx="7010400" cy="4418341"/>
          </a:xfrm>
          <a:prstGeom prst="rect">
            <a:avLst/>
          </a:prstGeom>
        </p:spPr>
      </p:pic>
    </p:spTree>
    <p:extLst>
      <p:ext uri="{BB962C8B-B14F-4D97-AF65-F5344CB8AC3E}">
        <p14:creationId xmlns:p14="http://schemas.microsoft.com/office/powerpoint/2010/main" val="358001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81"/>
            <a:ext cx="8229600" cy="1143000"/>
          </a:xfrm>
        </p:spPr>
        <p:txBody>
          <a:bodyPr/>
          <a:lstStyle/>
          <a:p>
            <a:r>
              <a:rPr lang="en-GB" dirty="0"/>
              <a:t>Types of Abuse</a:t>
            </a:r>
          </a:p>
        </p:txBody>
      </p:sp>
      <p:graphicFrame>
        <p:nvGraphicFramePr>
          <p:cNvPr id="4" name="Table 3"/>
          <p:cNvGraphicFramePr>
            <a:graphicFrameLocks noGrp="1"/>
          </p:cNvGraphicFramePr>
          <p:nvPr>
            <p:extLst>
              <p:ext uri="{D42A27DB-BD31-4B8C-83A1-F6EECF244321}">
                <p14:modId xmlns:p14="http://schemas.microsoft.com/office/powerpoint/2010/main" val="443530822"/>
              </p:ext>
            </p:extLst>
          </p:nvPr>
        </p:nvGraphicFramePr>
        <p:xfrm>
          <a:off x="228600" y="1219200"/>
          <a:ext cx="8686800" cy="5410199"/>
        </p:xfrm>
        <a:graphic>
          <a:graphicData uri="http://schemas.openxmlformats.org/drawingml/2006/table">
            <a:tbl>
              <a:tblPr firstRow="1" bandRow="1">
                <a:tableStyleId>{5C22544A-7EE6-4342-B048-85BDC9FD1C3A}</a:tableStyleId>
              </a:tblPr>
              <a:tblGrid>
                <a:gridCol w="4451985">
                  <a:extLst>
                    <a:ext uri="{9D8B030D-6E8A-4147-A177-3AD203B41FA5}">
                      <a16:colId xmlns:a16="http://schemas.microsoft.com/office/drawing/2014/main" val="20000"/>
                    </a:ext>
                  </a:extLst>
                </a:gridCol>
                <a:gridCol w="4234815">
                  <a:extLst>
                    <a:ext uri="{9D8B030D-6E8A-4147-A177-3AD203B41FA5}">
                      <a16:colId xmlns:a16="http://schemas.microsoft.com/office/drawing/2014/main" val="20001"/>
                    </a:ext>
                  </a:extLst>
                </a:gridCol>
              </a:tblGrid>
              <a:tr h="1181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rPr>
                        <a:t>Emotional Abuse</a:t>
                      </a:r>
                    </a:p>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t>Can you match the definitions to the kinds of abuse?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181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rPr>
                        <a:t>Physical Abuse</a:t>
                      </a:r>
                    </a:p>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684479">
                <a:tc>
                  <a:txBody>
                    <a:bodyPr/>
                    <a:lstStyle/>
                    <a:p>
                      <a:pPr algn="ctr"/>
                      <a:r>
                        <a:rPr lang="en-GB" sz="2800" dirty="0">
                          <a:solidFill>
                            <a:schemeClr val="tx1"/>
                          </a:solidFill>
                        </a:rPr>
                        <a:t>Sexual Abuse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181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rPr>
                        <a:t>Identity Abuse</a:t>
                      </a:r>
                    </a:p>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1181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rPr>
                        <a:t>Financial Abuse</a:t>
                      </a:r>
                    </a:p>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9422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0131885"/>
              </p:ext>
            </p:extLst>
          </p:nvPr>
        </p:nvGraphicFramePr>
        <p:xfrm>
          <a:off x="-1" y="304800"/>
          <a:ext cx="9144001" cy="605094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gridCol w="4457701">
                  <a:extLst>
                    <a:ext uri="{9D8B030D-6E8A-4147-A177-3AD203B41FA5}">
                      <a16:colId xmlns:a16="http://schemas.microsoft.com/office/drawing/2014/main" val="20001"/>
                    </a:ext>
                  </a:extLst>
                </a:gridCol>
              </a:tblGrid>
              <a:tr h="1181430">
                <a:tc>
                  <a:txBody>
                    <a:bodyPr/>
                    <a:lstStyle/>
                    <a:p>
                      <a:pPr algn="ctr"/>
                      <a:endParaRPr lang="en-GB"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solidFill>
                            <a:schemeClr val="tx1"/>
                          </a:solidFill>
                        </a:rPr>
                        <a:t>Hitting, beating, choking, pushing, slapping, kicking, pulling hair, biting, punching, backhanding, arm twisting, shoving, kicking or burning or physical restraint</a:t>
                      </a:r>
                      <a:r>
                        <a:rPr lang="en-GB" sz="1600" b="0" baseline="0" dirty="0">
                          <a:solidFill>
                            <a:schemeClr val="tx1"/>
                          </a:solidFill>
                        </a:rPr>
                        <a:t> or threatening.</a:t>
                      </a:r>
                      <a:r>
                        <a:rPr lang="en-GB" sz="1600"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81430">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Using personal characteristics to demean, manipulate and control the partner. Overlaps</a:t>
                      </a:r>
                      <a:r>
                        <a:rPr lang="en-GB" sz="1600" baseline="0" dirty="0">
                          <a:solidFill>
                            <a:schemeClr val="tx1"/>
                          </a:solidFill>
                        </a:rPr>
                        <a:t> with emotional abuse: i.e. suggesting </a:t>
                      </a:r>
                      <a:r>
                        <a:rPr lang="en-GB" sz="1600" dirty="0">
                          <a:solidFill>
                            <a:schemeClr val="tx1"/>
                          </a:solidFill>
                        </a:rPr>
                        <a:t>that the partner will never have another relationship because he is too ugly or too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84479">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The use or misuse, without the partner’s freely given consent, of the financial or other monetary resources of the partner or of the partnership. i.e. forbidding the partner to work.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1430">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solidFill>
                            <a:schemeClr val="tx1"/>
                          </a:solidFill>
                        </a:rPr>
                        <a:t>any use of words, voice, action or lack of action meant to control, hurt or demean another person. Typically includes ridicule, intimidation or coercion. Verbal abuse usually is included in this category.</a:t>
                      </a:r>
                      <a:r>
                        <a:rPr lang="en-GB" sz="16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81430">
                <a:tc>
                  <a:txBody>
                    <a:bodyPr/>
                    <a:lstStyle/>
                    <a:p>
                      <a:pPr algn="ctr"/>
                      <a:endParaRPr lang="en-GB"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Any forced or coerced sexual act or behaviour used to acquire power and control over the partner. It is not only forced sexual contact but also contact that demeans or humiliates the partner and instigates feelings of shame or vulnerability.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54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1415</Words>
  <Application>Microsoft Office PowerPoint</Application>
  <PresentationFormat>On-screen Show (4:3)</PresentationFormat>
  <Paragraphs>179</Paragraphs>
  <Slides>25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Forte</vt:lpstr>
      <vt:lpstr>Office Theme</vt:lpstr>
      <vt:lpstr>PowerPoint Presentation</vt:lpstr>
      <vt:lpstr>Retrieval: What do the letters stand for in PSHE?</vt:lpstr>
      <vt:lpstr>Domestic Violence:  The Facts</vt:lpstr>
      <vt:lpstr>Domestic Abuse </vt:lpstr>
      <vt:lpstr>Healthy Relationships…</vt:lpstr>
      <vt:lpstr>PowerPoint Presentation</vt:lpstr>
      <vt:lpstr>Recent information…</vt:lpstr>
      <vt:lpstr>Types of Abuse</vt:lpstr>
      <vt:lpstr>PowerPoint Presentation</vt:lpstr>
      <vt:lpstr>PowerPoint Presentation</vt:lpstr>
      <vt:lpstr>In 2015, coercive control became illegal. It is often used in cases of domestic violence.</vt:lpstr>
      <vt:lpstr>What kind of abuse?</vt:lpstr>
      <vt:lpstr>PowerPoint Presentation</vt:lpstr>
      <vt:lpstr>PowerPoint Presentation</vt:lpstr>
      <vt:lpstr>PowerPoint Presentation</vt:lpstr>
      <vt:lpstr>PowerPoint Presentation</vt:lpstr>
      <vt:lpstr>Official Statistics</vt:lpstr>
      <vt:lpstr>How many can you see?</vt:lpstr>
      <vt:lpstr>https://www.youtube.com/watch?v=5Z_zWIVRIWk  </vt:lpstr>
      <vt:lpstr>Watch the clip What kinds of abuse do you see?</vt:lpstr>
      <vt:lpstr>What excuses do abusers use? What reasons do people who are abused use to stay in relationships?</vt:lpstr>
      <vt:lpstr>What about men?</vt:lpstr>
      <vt:lpstr>Children’s thoughts…</vt:lpstr>
      <vt:lpstr>Where can I get help? If you are a victim of domestic violence or witness it, you can get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guess the answer…</dc:title>
  <dc:creator>Few D</dc:creator>
  <cp:lastModifiedBy>E Cleator-Webb</cp:lastModifiedBy>
  <cp:revision>39</cp:revision>
  <cp:lastPrinted>2015-04-22T07:11:51Z</cp:lastPrinted>
  <dcterms:created xsi:type="dcterms:W3CDTF">2006-08-16T00:00:00Z</dcterms:created>
  <dcterms:modified xsi:type="dcterms:W3CDTF">2022-02-09T10:44:05Z</dcterms:modified>
</cp:coreProperties>
</file>