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69" r:id="rId2"/>
    <p:sldId id="256" r:id="rId3"/>
    <p:sldId id="257" r:id="rId4"/>
    <p:sldId id="261" r:id="rId5"/>
    <p:sldId id="260" r:id="rId6"/>
    <p:sldId id="270" r:id="rId7"/>
    <p:sldId id="262" r:id="rId8"/>
    <p:sldId id="258" r:id="rId9"/>
    <p:sldId id="263" r:id="rId10"/>
    <p:sldId id="264" r:id="rId11"/>
    <p:sldId id="268" r:id="rId12"/>
    <p:sldId id="265" r:id="rId13"/>
    <p:sldId id="259"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9" d="100"/>
          <a:sy n="69" d="100"/>
        </p:scale>
        <p:origin x="7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D42C05-F358-455C-92F3-182D833A9103}" type="datetimeFigureOut">
              <a:rPr lang="en-GB" smtClean="0"/>
              <a:t>25/03/2019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6CC360-7BF9-408D-80EB-45C2CE2F12A5}" type="slidenum">
              <a:rPr lang="en-GB" smtClean="0"/>
              <a:t>‹#›</a:t>
            </a:fld>
            <a:endParaRPr lang="en-GB"/>
          </a:p>
        </p:txBody>
      </p:sp>
    </p:spTree>
    <p:extLst>
      <p:ext uri="{BB962C8B-B14F-4D97-AF65-F5344CB8AC3E}">
        <p14:creationId xmlns:p14="http://schemas.microsoft.com/office/powerpoint/2010/main" val="2685842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Pupils may link it to the</a:t>
            </a:r>
            <a:r>
              <a:rPr lang="en-GB" baseline="0" dirty="0" smtClean="0"/>
              <a:t> Jewish victims of the Holocaust, who were tattooed with a number.</a:t>
            </a:r>
            <a:endParaRPr lang="en-GB" dirty="0"/>
          </a:p>
        </p:txBody>
      </p:sp>
      <p:sp>
        <p:nvSpPr>
          <p:cNvPr id="4" name="Slide Number Placeholder 3"/>
          <p:cNvSpPr>
            <a:spLocks noGrp="1"/>
          </p:cNvSpPr>
          <p:nvPr>
            <p:ph type="sldNum" sz="quarter" idx="10"/>
          </p:nvPr>
        </p:nvSpPr>
        <p:spPr/>
        <p:txBody>
          <a:bodyPr/>
          <a:lstStyle/>
          <a:p>
            <a:fld id="{7D6CC360-7BF9-408D-80EB-45C2CE2F12A5}" type="slidenum">
              <a:rPr lang="en-GB" smtClean="0"/>
              <a:t>2</a:t>
            </a:fld>
            <a:endParaRPr lang="en-GB"/>
          </a:p>
        </p:txBody>
      </p:sp>
    </p:spTree>
    <p:extLst>
      <p:ext uri="{BB962C8B-B14F-4D97-AF65-F5344CB8AC3E}">
        <p14:creationId xmlns:p14="http://schemas.microsoft.com/office/powerpoint/2010/main" val="2425980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Involve</a:t>
            </a:r>
            <a:r>
              <a:rPr lang="en-GB" baseline="0" dirty="0" smtClean="0"/>
              <a:t> all pupils in reading the slides.    </a:t>
            </a:r>
            <a:r>
              <a:rPr lang="en-GB" dirty="0" smtClean="0"/>
              <a:t>Discuss meaning of deception/coercion/exploitation.</a:t>
            </a:r>
            <a:endParaRPr lang="en-GB" dirty="0"/>
          </a:p>
        </p:txBody>
      </p:sp>
      <p:sp>
        <p:nvSpPr>
          <p:cNvPr id="4" name="Slide Number Placeholder 3"/>
          <p:cNvSpPr>
            <a:spLocks noGrp="1"/>
          </p:cNvSpPr>
          <p:nvPr>
            <p:ph type="sldNum" sz="quarter" idx="10"/>
          </p:nvPr>
        </p:nvSpPr>
        <p:spPr/>
        <p:txBody>
          <a:bodyPr/>
          <a:lstStyle/>
          <a:p>
            <a:fld id="{7D6CC360-7BF9-408D-80EB-45C2CE2F12A5}" type="slidenum">
              <a:rPr lang="en-GB" smtClean="0"/>
              <a:t>3</a:t>
            </a:fld>
            <a:endParaRPr lang="en-GB"/>
          </a:p>
        </p:txBody>
      </p:sp>
    </p:spTree>
    <p:extLst>
      <p:ext uri="{BB962C8B-B14F-4D97-AF65-F5344CB8AC3E}">
        <p14:creationId xmlns:p14="http://schemas.microsoft.com/office/powerpoint/2010/main" val="2354923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ALLOW 2-3 MINS</a:t>
            </a:r>
          </a:p>
          <a:p>
            <a:r>
              <a:rPr lang="en-GB" dirty="0" smtClean="0"/>
              <a:t>Ways</a:t>
            </a:r>
            <a:r>
              <a:rPr lang="en-GB" baseline="0" dirty="0" smtClean="0"/>
              <a:t> could include:  Used to transport or sell drugs, for financial gain, to work on farms unpaid, to transport weapons, forcefully moved from one place to another, threatened </a:t>
            </a:r>
            <a:r>
              <a:rPr lang="en-GB" baseline="0" dirty="0" err="1" smtClean="0"/>
              <a:t>etc</a:t>
            </a:r>
            <a:endParaRPr lang="en-GB" dirty="0"/>
          </a:p>
        </p:txBody>
      </p:sp>
      <p:sp>
        <p:nvSpPr>
          <p:cNvPr id="4" name="Slide Number Placeholder 3"/>
          <p:cNvSpPr>
            <a:spLocks noGrp="1"/>
          </p:cNvSpPr>
          <p:nvPr>
            <p:ph type="sldNum" sz="quarter" idx="10"/>
          </p:nvPr>
        </p:nvSpPr>
        <p:spPr/>
        <p:txBody>
          <a:bodyPr/>
          <a:lstStyle/>
          <a:p>
            <a:fld id="{7D6CC360-7BF9-408D-80EB-45C2CE2F12A5}" type="slidenum">
              <a:rPr lang="en-GB" smtClean="0"/>
              <a:t>4</a:t>
            </a:fld>
            <a:endParaRPr lang="en-GB"/>
          </a:p>
        </p:txBody>
      </p:sp>
    </p:spTree>
    <p:extLst>
      <p:ext uri="{BB962C8B-B14F-4D97-AF65-F5344CB8AC3E}">
        <p14:creationId xmlns:p14="http://schemas.microsoft.com/office/powerpoint/2010/main" val="3585249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Discussion</a:t>
            </a:r>
            <a:endParaRPr lang="en-GB" dirty="0"/>
          </a:p>
        </p:txBody>
      </p:sp>
      <p:sp>
        <p:nvSpPr>
          <p:cNvPr id="4" name="Slide Number Placeholder 3"/>
          <p:cNvSpPr>
            <a:spLocks noGrp="1"/>
          </p:cNvSpPr>
          <p:nvPr>
            <p:ph type="sldNum" sz="quarter" idx="10"/>
          </p:nvPr>
        </p:nvSpPr>
        <p:spPr/>
        <p:txBody>
          <a:bodyPr/>
          <a:lstStyle/>
          <a:p>
            <a:fld id="{7D6CC360-7BF9-408D-80EB-45C2CE2F12A5}" type="slidenum">
              <a:rPr lang="en-GB" smtClean="0"/>
              <a:t>6</a:t>
            </a:fld>
            <a:endParaRPr lang="en-GB"/>
          </a:p>
        </p:txBody>
      </p:sp>
    </p:spTree>
    <p:extLst>
      <p:ext uri="{BB962C8B-B14F-4D97-AF65-F5344CB8AC3E}">
        <p14:creationId xmlns:p14="http://schemas.microsoft.com/office/powerpoint/2010/main" val="2619989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different pupils to read</a:t>
            </a:r>
            <a:r>
              <a:rPr lang="en-GB" baseline="0" dirty="0" smtClean="0"/>
              <a:t> each type of exploitation.  Discuss where appropriate.</a:t>
            </a:r>
            <a:endParaRPr lang="en-GB" dirty="0"/>
          </a:p>
        </p:txBody>
      </p:sp>
      <p:sp>
        <p:nvSpPr>
          <p:cNvPr id="4" name="Slide Number Placeholder 3"/>
          <p:cNvSpPr>
            <a:spLocks noGrp="1"/>
          </p:cNvSpPr>
          <p:nvPr>
            <p:ph type="sldNum" sz="quarter" idx="10"/>
          </p:nvPr>
        </p:nvSpPr>
        <p:spPr/>
        <p:txBody>
          <a:bodyPr/>
          <a:lstStyle/>
          <a:p>
            <a:fld id="{7D6CC360-7BF9-408D-80EB-45C2CE2F12A5}" type="slidenum">
              <a:rPr lang="en-GB" smtClean="0"/>
              <a:t>7</a:t>
            </a:fld>
            <a:endParaRPr lang="en-GB"/>
          </a:p>
        </p:txBody>
      </p:sp>
    </p:spTree>
    <p:extLst>
      <p:ext uri="{BB962C8B-B14F-4D97-AF65-F5344CB8AC3E}">
        <p14:creationId xmlns:p14="http://schemas.microsoft.com/office/powerpoint/2010/main" val="7119710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3/25/2019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3/25/2019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3/25/2019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3/25/2019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3/25/2019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3/25/2019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3/25/2019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youtube.com/watch?v=wFcK3cn4IpQ" TargetMode="Externa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www.youtube.com/watch?time_continue=2&amp;v=tuI2_iR7nQ8"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time_continue=77&amp;v=1RBblPD60Wg" TargetMode="External"/><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www.stopthetraffik.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ictionary.cambridge.org/dictionary/english/else" TargetMode="External"/><Relationship Id="rId2" Type="http://schemas.openxmlformats.org/officeDocument/2006/relationships/hyperlink" Target="https://dictionary.cambridge.org/dictionary/english/control" TargetMode="External"/><Relationship Id="rId1" Type="http://schemas.openxmlformats.org/officeDocument/2006/relationships/slideLayout" Target="../slideLayouts/slideLayout2.xml"/><Relationship Id="rId5" Type="http://schemas.openxmlformats.org/officeDocument/2006/relationships/hyperlink" Target="https://www.antislavery.org/slavery-today/slavery-uk/" TargetMode="External"/><Relationship Id="rId4" Type="http://schemas.openxmlformats.org/officeDocument/2006/relationships/hyperlink" Target="https://dictionary.cambridge.org/dictionary/english/freedo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jHcoEY6gJJ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9599" y="509153"/>
            <a:ext cx="4447309" cy="2501612"/>
          </a:xfrm>
          <a:prstGeom prst="rect">
            <a:avLst/>
          </a:prstGeom>
        </p:spPr>
      </p:pic>
      <p:pic>
        <p:nvPicPr>
          <p:cNvPr id="6" name="Picture 5"/>
          <p:cNvPicPr>
            <a:picLocks noChangeAspect="1"/>
          </p:cNvPicPr>
          <p:nvPr/>
        </p:nvPicPr>
        <p:blipFill>
          <a:blip r:embed="rId3"/>
          <a:stretch>
            <a:fillRect/>
          </a:stretch>
        </p:blipFill>
        <p:spPr>
          <a:xfrm>
            <a:off x="6192981" y="509153"/>
            <a:ext cx="5191991" cy="3652630"/>
          </a:xfrm>
          <a:prstGeom prst="rect">
            <a:avLst/>
          </a:prstGeom>
        </p:spPr>
      </p:pic>
      <p:pic>
        <p:nvPicPr>
          <p:cNvPr id="7" name="Picture 6"/>
          <p:cNvPicPr>
            <a:picLocks noChangeAspect="1"/>
          </p:cNvPicPr>
          <p:nvPr/>
        </p:nvPicPr>
        <p:blipFill>
          <a:blip r:embed="rId4"/>
          <a:stretch>
            <a:fillRect/>
          </a:stretch>
        </p:blipFill>
        <p:spPr>
          <a:xfrm>
            <a:off x="391329" y="3657601"/>
            <a:ext cx="5233616" cy="2940627"/>
          </a:xfrm>
          <a:prstGeom prst="rect">
            <a:avLst/>
          </a:prstGeom>
        </p:spPr>
      </p:pic>
      <p:pic>
        <p:nvPicPr>
          <p:cNvPr id="8" name="Picture 7"/>
          <p:cNvPicPr>
            <a:picLocks noChangeAspect="1"/>
          </p:cNvPicPr>
          <p:nvPr/>
        </p:nvPicPr>
        <p:blipFill>
          <a:blip r:embed="rId5"/>
          <a:stretch>
            <a:fillRect/>
          </a:stretch>
        </p:blipFill>
        <p:spPr>
          <a:xfrm>
            <a:off x="6250755" y="3505201"/>
            <a:ext cx="4664895" cy="3093028"/>
          </a:xfrm>
          <a:prstGeom prst="rect">
            <a:avLst/>
          </a:prstGeom>
        </p:spPr>
      </p:pic>
      <p:pic>
        <p:nvPicPr>
          <p:cNvPr id="9" name="Picture 8"/>
          <p:cNvPicPr>
            <a:picLocks noChangeAspect="1"/>
          </p:cNvPicPr>
          <p:nvPr/>
        </p:nvPicPr>
        <p:blipFill>
          <a:blip r:embed="rId6"/>
          <a:stretch>
            <a:fillRect/>
          </a:stretch>
        </p:blipFill>
        <p:spPr>
          <a:xfrm>
            <a:off x="3713171" y="786030"/>
            <a:ext cx="4449358" cy="5438342"/>
          </a:xfrm>
          <a:prstGeom prst="rect">
            <a:avLst/>
          </a:prstGeom>
        </p:spPr>
      </p:pic>
      <p:pic>
        <p:nvPicPr>
          <p:cNvPr id="10" name="Picture 9"/>
          <p:cNvPicPr>
            <a:picLocks noChangeAspect="1"/>
          </p:cNvPicPr>
          <p:nvPr/>
        </p:nvPicPr>
        <p:blipFill>
          <a:blip r:embed="rId7"/>
          <a:stretch>
            <a:fillRect/>
          </a:stretch>
        </p:blipFill>
        <p:spPr>
          <a:xfrm>
            <a:off x="212777" y="1619683"/>
            <a:ext cx="4572000" cy="3429000"/>
          </a:xfrm>
          <a:prstGeom prst="rect">
            <a:avLst/>
          </a:prstGeom>
        </p:spPr>
      </p:pic>
      <p:sp>
        <p:nvSpPr>
          <p:cNvPr id="11" name="Flowchart: Punched Tape 10"/>
          <p:cNvSpPr/>
          <p:nvPr/>
        </p:nvSpPr>
        <p:spPr>
          <a:xfrm>
            <a:off x="3751580" y="0"/>
            <a:ext cx="3990110" cy="1773381"/>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What do you think the topic is today?</a:t>
            </a:r>
            <a:endParaRPr lang="en-GB" sz="2400" dirty="0"/>
          </a:p>
        </p:txBody>
      </p:sp>
    </p:spTree>
    <p:extLst>
      <p:ext uri="{BB962C8B-B14F-4D97-AF65-F5344CB8AC3E}">
        <p14:creationId xmlns:p14="http://schemas.microsoft.com/office/powerpoint/2010/main" val="190338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heel(1)">
                                      <p:cBhvr>
                                        <p:cTn id="3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599" y="971253"/>
            <a:ext cx="8610600" cy="1293028"/>
          </a:xfrm>
        </p:spPr>
        <p:txBody>
          <a:bodyPr>
            <a:normAutofit fontScale="90000"/>
          </a:bodyPr>
          <a:lstStyle/>
          <a:p>
            <a:pPr algn="ctr"/>
            <a:r>
              <a:rPr lang="en-GB" sz="3100" dirty="0"/>
              <a:t>Human trafficking and modern slavery do not discriminate; they affect men and women of all ages</a:t>
            </a:r>
            <a:r>
              <a:rPr lang="en-GB" dirty="0"/>
              <a:t>.</a:t>
            </a:r>
          </a:p>
        </p:txBody>
      </p:sp>
      <p:pic>
        <p:nvPicPr>
          <p:cNvPr id="4" name="Content Placeholder 3"/>
          <p:cNvPicPr>
            <a:picLocks noGrp="1" noChangeAspect="1"/>
          </p:cNvPicPr>
          <p:nvPr>
            <p:ph idx="1"/>
          </p:nvPr>
        </p:nvPicPr>
        <p:blipFill>
          <a:blip r:embed="rId2"/>
          <a:stretch>
            <a:fillRect/>
          </a:stretch>
        </p:blipFill>
        <p:spPr>
          <a:xfrm>
            <a:off x="629084" y="2155430"/>
            <a:ext cx="3083936" cy="2422454"/>
          </a:xfrm>
          <a:prstGeom prst="rect">
            <a:avLst/>
          </a:prstGeom>
        </p:spPr>
      </p:pic>
      <p:sp>
        <p:nvSpPr>
          <p:cNvPr id="5" name="Rectangle 4"/>
          <p:cNvSpPr/>
          <p:nvPr/>
        </p:nvSpPr>
        <p:spPr>
          <a:xfrm>
            <a:off x="360219" y="4976199"/>
            <a:ext cx="4516582" cy="923330"/>
          </a:xfrm>
          <a:prstGeom prst="rect">
            <a:avLst/>
          </a:prstGeom>
        </p:spPr>
        <p:txBody>
          <a:bodyPr wrap="square">
            <a:spAutoFit/>
          </a:bodyPr>
          <a:lstStyle/>
          <a:p>
            <a:r>
              <a:rPr lang="en-GB" dirty="0">
                <a:solidFill>
                  <a:srgbClr val="373737"/>
                </a:solidFill>
                <a:latin typeface="Roboto"/>
              </a:rPr>
              <a:t>71% of trafficking victims around the world are women and girls and 29% are men and boys. </a:t>
            </a:r>
            <a:endParaRPr lang="en-GB" dirty="0"/>
          </a:p>
        </p:txBody>
      </p:sp>
      <p:pic>
        <p:nvPicPr>
          <p:cNvPr id="6" name="Picture 5"/>
          <p:cNvPicPr>
            <a:picLocks noChangeAspect="1"/>
          </p:cNvPicPr>
          <p:nvPr/>
        </p:nvPicPr>
        <p:blipFill>
          <a:blip r:embed="rId3"/>
          <a:stretch>
            <a:fillRect/>
          </a:stretch>
        </p:blipFill>
        <p:spPr>
          <a:xfrm>
            <a:off x="7200899" y="2155430"/>
            <a:ext cx="3120737" cy="2997225"/>
          </a:xfrm>
          <a:prstGeom prst="rect">
            <a:avLst/>
          </a:prstGeom>
        </p:spPr>
      </p:pic>
      <p:sp>
        <p:nvSpPr>
          <p:cNvPr id="7" name="Rectangle 6"/>
          <p:cNvSpPr/>
          <p:nvPr/>
        </p:nvSpPr>
        <p:spPr>
          <a:xfrm>
            <a:off x="6234545" y="4976199"/>
            <a:ext cx="6096000" cy="1754326"/>
          </a:xfrm>
          <a:prstGeom prst="rect">
            <a:avLst/>
          </a:prstGeom>
        </p:spPr>
        <p:txBody>
          <a:bodyPr>
            <a:spAutoFit/>
          </a:bodyPr>
          <a:lstStyle/>
          <a:p>
            <a:r>
              <a:rPr lang="en-GB" dirty="0">
                <a:solidFill>
                  <a:srgbClr val="373737"/>
                </a:solidFill>
                <a:latin typeface="Roboto"/>
              </a:rPr>
              <a:t>30.2 million victims (75%) are aged 18 or older, with the number of children under the age of 18 estimated at 10.1 million (25%).</a:t>
            </a:r>
          </a:p>
          <a:p>
            <a:pPr>
              <a:buFont typeface="Arial" panose="020B0604020202020204" pitchFamily="34" charset="0"/>
              <a:buChar char="•"/>
            </a:pPr>
            <a:r>
              <a:rPr lang="en-GB" dirty="0">
                <a:solidFill>
                  <a:srgbClr val="373737"/>
                </a:solidFill>
                <a:latin typeface="Roboto"/>
              </a:rPr>
              <a:t>37% victims of trafficking in forced marriage were children.</a:t>
            </a:r>
          </a:p>
          <a:p>
            <a:pPr>
              <a:buFont typeface="Arial" panose="020B0604020202020204" pitchFamily="34" charset="0"/>
              <a:buChar char="•"/>
            </a:pPr>
            <a:r>
              <a:rPr lang="en-GB" dirty="0">
                <a:solidFill>
                  <a:srgbClr val="373737"/>
                </a:solidFill>
                <a:latin typeface="Roboto"/>
              </a:rPr>
              <a:t>21% victims of sexual exploitation were children. </a:t>
            </a:r>
            <a:endParaRPr lang="en-GB" b="0" i="0" dirty="0">
              <a:solidFill>
                <a:srgbClr val="373737"/>
              </a:solidFill>
              <a:effectLst/>
              <a:latin typeface="Roboto"/>
            </a:endParaRPr>
          </a:p>
        </p:txBody>
      </p:sp>
      <p:sp>
        <p:nvSpPr>
          <p:cNvPr id="8" name="Pentagon 7"/>
          <p:cNvSpPr/>
          <p:nvPr/>
        </p:nvSpPr>
        <p:spPr>
          <a:xfrm>
            <a:off x="3713020" y="1181368"/>
            <a:ext cx="5486401" cy="2962456"/>
          </a:xfrm>
          <a:prstGeom prst="homePlat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800" dirty="0" smtClean="0"/>
              <a:t>Do these figures surprise you?</a:t>
            </a:r>
          </a:p>
          <a:p>
            <a:pPr algn="ctr"/>
            <a:endParaRPr lang="en-GB" sz="2800" dirty="0"/>
          </a:p>
          <a:p>
            <a:pPr algn="ctr"/>
            <a:r>
              <a:rPr lang="en-GB" sz="2800" dirty="0" smtClean="0"/>
              <a:t>Which figure has the most impact?  Why?</a:t>
            </a:r>
            <a:endParaRPr lang="en-GB" sz="2800" dirty="0"/>
          </a:p>
        </p:txBody>
      </p:sp>
    </p:spTree>
    <p:extLst>
      <p:ext uri="{BB962C8B-B14F-4D97-AF65-F5344CB8AC3E}">
        <p14:creationId xmlns:p14="http://schemas.microsoft.com/office/powerpoint/2010/main" val="31697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0" y="0"/>
            <a:ext cx="5299364" cy="1293028"/>
          </a:xfrm>
        </p:spPr>
        <p:txBody>
          <a:bodyPr>
            <a:normAutofit/>
          </a:bodyPr>
          <a:lstStyle/>
          <a:p>
            <a:r>
              <a:rPr lang="en-GB" sz="2400" dirty="0" smtClean="0"/>
              <a:t>It doesn’t happen near me…….</a:t>
            </a:r>
            <a:endParaRPr lang="en-GB" sz="2400" dirty="0"/>
          </a:p>
        </p:txBody>
      </p:sp>
      <p:pic>
        <p:nvPicPr>
          <p:cNvPr id="4" name="Content Placeholder 3"/>
          <p:cNvPicPr>
            <a:picLocks noGrp="1" noChangeAspect="1"/>
          </p:cNvPicPr>
          <p:nvPr>
            <p:ph idx="1"/>
          </p:nvPr>
        </p:nvPicPr>
        <p:blipFill>
          <a:blip r:embed="rId2"/>
          <a:stretch>
            <a:fillRect/>
          </a:stretch>
        </p:blipFill>
        <p:spPr>
          <a:xfrm>
            <a:off x="1787235" y="1342937"/>
            <a:ext cx="5781675" cy="2346847"/>
          </a:xfrm>
          <a:prstGeom prst="rect">
            <a:avLst/>
          </a:prstGeom>
        </p:spPr>
      </p:pic>
      <p:pic>
        <p:nvPicPr>
          <p:cNvPr id="5" name="Picture 4"/>
          <p:cNvPicPr>
            <a:picLocks noChangeAspect="1"/>
          </p:cNvPicPr>
          <p:nvPr/>
        </p:nvPicPr>
        <p:blipFill>
          <a:blip r:embed="rId3"/>
          <a:stretch>
            <a:fillRect/>
          </a:stretch>
        </p:blipFill>
        <p:spPr>
          <a:xfrm>
            <a:off x="3114176" y="1293028"/>
            <a:ext cx="5550843" cy="4950980"/>
          </a:xfrm>
          <a:prstGeom prst="rect">
            <a:avLst/>
          </a:prstGeom>
        </p:spPr>
      </p:pic>
      <p:pic>
        <p:nvPicPr>
          <p:cNvPr id="6" name="Picture 5"/>
          <p:cNvPicPr>
            <a:picLocks noChangeAspect="1"/>
          </p:cNvPicPr>
          <p:nvPr/>
        </p:nvPicPr>
        <p:blipFill>
          <a:blip r:embed="rId4"/>
          <a:stretch>
            <a:fillRect/>
          </a:stretch>
        </p:blipFill>
        <p:spPr>
          <a:xfrm>
            <a:off x="6911685" y="1470779"/>
            <a:ext cx="4746915" cy="2923824"/>
          </a:xfrm>
          <a:prstGeom prst="rect">
            <a:avLst/>
          </a:prstGeom>
        </p:spPr>
      </p:pic>
      <p:pic>
        <p:nvPicPr>
          <p:cNvPr id="7" name="Picture 6"/>
          <p:cNvPicPr>
            <a:picLocks noChangeAspect="1"/>
          </p:cNvPicPr>
          <p:nvPr/>
        </p:nvPicPr>
        <p:blipFill>
          <a:blip r:embed="rId5"/>
          <a:stretch>
            <a:fillRect/>
          </a:stretch>
        </p:blipFill>
        <p:spPr>
          <a:xfrm>
            <a:off x="2090303" y="3579205"/>
            <a:ext cx="7553760" cy="2658515"/>
          </a:xfrm>
          <a:prstGeom prst="rect">
            <a:avLst/>
          </a:prstGeom>
        </p:spPr>
      </p:pic>
      <p:pic>
        <p:nvPicPr>
          <p:cNvPr id="8" name="Picture 7"/>
          <p:cNvPicPr>
            <a:picLocks noChangeAspect="1"/>
          </p:cNvPicPr>
          <p:nvPr/>
        </p:nvPicPr>
        <p:blipFill>
          <a:blip r:embed="rId6"/>
          <a:stretch>
            <a:fillRect/>
          </a:stretch>
        </p:blipFill>
        <p:spPr>
          <a:xfrm>
            <a:off x="4846662" y="3508809"/>
            <a:ext cx="6811938" cy="2762250"/>
          </a:xfrm>
          <a:prstGeom prst="rect">
            <a:avLst/>
          </a:prstGeom>
        </p:spPr>
      </p:pic>
    </p:spTree>
    <p:extLst>
      <p:ext uri="{BB962C8B-B14F-4D97-AF65-F5344CB8AC3E}">
        <p14:creationId xmlns:p14="http://schemas.microsoft.com/office/powerpoint/2010/main" val="141226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xit" presetSubtype="21" fill="hold" nodeType="clickEffect">
                                  <p:stCondLst>
                                    <p:cond delay="0"/>
                                  </p:stCondLst>
                                  <p:childTnLst>
                                    <p:animEffect transition="out" filter="barn(inVertical)">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5017" y="196337"/>
            <a:ext cx="7916399" cy="1293028"/>
          </a:xfrm>
        </p:spPr>
        <p:txBody>
          <a:bodyPr/>
          <a:lstStyle/>
          <a:p>
            <a:pPr algn="ctr"/>
            <a:r>
              <a:rPr lang="en-GB" dirty="0" smtClean="0"/>
              <a:t>what can you do to help?</a:t>
            </a:r>
            <a:endParaRPr lang="en-GB" dirty="0"/>
          </a:p>
        </p:txBody>
      </p:sp>
      <p:pic>
        <p:nvPicPr>
          <p:cNvPr id="5" name="Content Placeholder 4"/>
          <p:cNvPicPr>
            <a:picLocks noGrp="1" noChangeAspect="1"/>
          </p:cNvPicPr>
          <p:nvPr>
            <p:ph idx="1"/>
          </p:nvPr>
        </p:nvPicPr>
        <p:blipFill>
          <a:blip r:embed="rId2"/>
          <a:stretch>
            <a:fillRect/>
          </a:stretch>
        </p:blipFill>
        <p:spPr>
          <a:xfrm>
            <a:off x="0" y="1138452"/>
            <a:ext cx="8797636" cy="6026440"/>
          </a:xfrm>
          <a:prstGeom prst="rect">
            <a:avLst/>
          </a:prstGeom>
        </p:spPr>
      </p:pic>
      <p:pic>
        <p:nvPicPr>
          <p:cNvPr id="4" name="Picture 3"/>
          <p:cNvPicPr>
            <a:picLocks noChangeAspect="1"/>
          </p:cNvPicPr>
          <p:nvPr/>
        </p:nvPicPr>
        <p:blipFill>
          <a:blip r:embed="rId3"/>
          <a:stretch>
            <a:fillRect/>
          </a:stretch>
        </p:blipFill>
        <p:spPr>
          <a:xfrm>
            <a:off x="8797636" y="3094033"/>
            <a:ext cx="3297381" cy="1755058"/>
          </a:xfrm>
          <a:prstGeom prst="rect">
            <a:avLst/>
          </a:prstGeom>
        </p:spPr>
      </p:pic>
      <p:sp>
        <p:nvSpPr>
          <p:cNvPr id="3" name="Rectangle 2"/>
          <p:cNvSpPr/>
          <p:nvPr/>
        </p:nvSpPr>
        <p:spPr>
          <a:xfrm>
            <a:off x="0" y="1138452"/>
            <a:ext cx="8797636" cy="60264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4400" dirty="0" smtClean="0"/>
              <a:t>Read the information on the next slide.  </a:t>
            </a:r>
          </a:p>
          <a:p>
            <a:pPr algn="ctr"/>
            <a:r>
              <a:rPr lang="en-GB" sz="4400" dirty="0" smtClean="0"/>
              <a:t>In small groups, use it to come up with an eye-catching slogan or memorable acrostic to help people remember the key things to look out for  in cases of human trafficking.</a:t>
            </a:r>
            <a:endParaRPr lang="en-GB" sz="4400" dirty="0"/>
          </a:p>
        </p:txBody>
      </p:sp>
    </p:spTree>
    <p:extLst>
      <p:ext uri="{BB962C8B-B14F-4D97-AF65-F5344CB8AC3E}">
        <p14:creationId xmlns:p14="http://schemas.microsoft.com/office/powerpoint/2010/main" val="322890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3"/>
                                        </p:tgtEl>
                                      </p:cBhvr>
                                    </p:animEffect>
                                    <p:anim calcmode="lin" valueType="num">
                                      <p:cBhvr>
                                        <p:cTn id="7" dur="1822" tmFilter="0,0; 0.14,0.31; 0.43,0.73; 0.71,0.91; 1.0,1.0">
                                          <p:stCondLst>
                                            <p:cond delay="0"/>
                                          </p:stCondLst>
                                        </p:cTn>
                                        <p:tgtEl>
                                          <p:spTgt spid="3"/>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3"/>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3"/>
                                        </p:tgtEl>
                                        <p:attrNameLst>
                                          <p:attrName>ppt_y</p:attrName>
                                        </p:attrNameLst>
                                      </p:cBhvr>
                                      <p:tavLst>
                                        <p:tav tm="0">
                                          <p:val>
                                            <p:strVal val="ppt_y"/>
                                          </p:val>
                                        </p:tav>
                                        <p:tav tm="100000">
                                          <p:val>
                                            <p:strVal val="ppt_y+ppt_h"/>
                                          </p:val>
                                        </p:tav>
                                      </p:tavLst>
                                    </p:anim>
                                    <p:animScale>
                                      <p:cBhvr>
                                        <p:cTn id="14" dur="26">
                                          <p:stCondLst>
                                            <p:cond delay="620"/>
                                          </p:stCondLst>
                                        </p:cTn>
                                        <p:tgtEl>
                                          <p:spTgt spid="3"/>
                                        </p:tgtEl>
                                      </p:cBhvr>
                                      <p:to x="100000" y="60000"/>
                                    </p:animScale>
                                    <p:animScale>
                                      <p:cBhvr>
                                        <p:cTn id="15" dur="166" decel="50000">
                                          <p:stCondLst>
                                            <p:cond delay="646"/>
                                          </p:stCondLst>
                                        </p:cTn>
                                        <p:tgtEl>
                                          <p:spTgt spid="3"/>
                                        </p:tgtEl>
                                      </p:cBhvr>
                                      <p:to x="100000" y="100000"/>
                                    </p:animScale>
                                    <p:animScale>
                                      <p:cBhvr>
                                        <p:cTn id="16" dur="26">
                                          <p:stCondLst>
                                            <p:cond delay="1312"/>
                                          </p:stCondLst>
                                        </p:cTn>
                                        <p:tgtEl>
                                          <p:spTgt spid="3"/>
                                        </p:tgtEl>
                                      </p:cBhvr>
                                      <p:to x="100000" y="80000"/>
                                    </p:animScale>
                                    <p:animScale>
                                      <p:cBhvr>
                                        <p:cTn id="17" dur="166" decel="50000">
                                          <p:stCondLst>
                                            <p:cond delay="1338"/>
                                          </p:stCondLst>
                                        </p:cTn>
                                        <p:tgtEl>
                                          <p:spTgt spid="3"/>
                                        </p:tgtEl>
                                      </p:cBhvr>
                                      <p:to x="100000" y="100000"/>
                                    </p:animScale>
                                    <p:animScale>
                                      <p:cBhvr>
                                        <p:cTn id="18" dur="26">
                                          <p:stCondLst>
                                            <p:cond delay="1642"/>
                                          </p:stCondLst>
                                        </p:cTn>
                                        <p:tgtEl>
                                          <p:spTgt spid="3"/>
                                        </p:tgtEl>
                                      </p:cBhvr>
                                      <p:to x="100000" y="90000"/>
                                    </p:animScale>
                                    <p:animScale>
                                      <p:cBhvr>
                                        <p:cTn id="19" dur="166" decel="50000">
                                          <p:stCondLst>
                                            <p:cond delay="1668"/>
                                          </p:stCondLst>
                                        </p:cTn>
                                        <p:tgtEl>
                                          <p:spTgt spid="3"/>
                                        </p:tgtEl>
                                      </p:cBhvr>
                                      <p:to x="100000" y="100000"/>
                                    </p:animScale>
                                    <p:animScale>
                                      <p:cBhvr>
                                        <p:cTn id="20" dur="26">
                                          <p:stCondLst>
                                            <p:cond delay="1808"/>
                                          </p:stCondLst>
                                        </p:cTn>
                                        <p:tgtEl>
                                          <p:spTgt spid="3"/>
                                        </p:tgtEl>
                                      </p:cBhvr>
                                      <p:to x="100000" y="95000"/>
                                    </p:animScale>
                                    <p:animScale>
                                      <p:cBhvr>
                                        <p:cTn id="21" dur="166" decel="50000">
                                          <p:stCondLst>
                                            <p:cond delay="1834"/>
                                          </p:stCondLst>
                                        </p:cTn>
                                        <p:tgtEl>
                                          <p:spTgt spid="3"/>
                                        </p:tgtEl>
                                      </p:cBhvr>
                                      <p:to x="100000" y="100000"/>
                                    </p:animScale>
                                    <p:set>
                                      <p:cBhvr>
                                        <p:cTn id="22"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5310" y="334883"/>
            <a:ext cx="8610600" cy="1293028"/>
          </a:xfrm>
        </p:spPr>
        <p:txBody>
          <a:bodyPr>
            <a:normAutofit/>
          </a:bodyPr>
          <a:lstStyle/>
          <a:p>
            <a:r>
              <a:rPr lang="en-GB" sz="3600" dirty="0" smtClean="0"/>
              <a:t>When people know what to ‘spot’</a:t>
            </a:r>
            <a:endParaRPr lang="en-GB" sz="3600" dirty="0"/>
          </a:p>
        </p:txBody>
      </p:sp>
      <p:sp>
        <p:nvSpPr>
          <p:cNvPr id="3" name="Content Placeholder 2"/>
          <p:cNvSpPr>
            <a:spLocks noGrp="1"/>
          </p:cNvSpPr>
          <p:nvPr>
            <p:ph idx="1"/>
          </p:nvPr>
        </p:nvSpPr>
        <p:spPr>
          <a:xfrm>
            <a:off x="0" y="1454728"/>
            <a:ext cx="12192000" cy="5403272"/>
          </a:xfrm>
        </p:spPr>
        <p:txBody>
          <a:bodyPr/>
          <a:lstStyle/>
          <a:p>
            <a:pPr marL="0" indent="0">
              <a:buNone/>
            </a:pPr>
            <a:r>
              <a:rPr lang="en-GB" dirty="0" smtClean="0">
                <a:hlinkClick r:id="rId2"/>
              </a:rPr>
              <a:t>https</a:t>
            </a:r>
            <a:r>
              <a:rPr lang="en-GB" dirty="0">
                <a:hlinkClick r:id="rId2"/>
              </a:rPr>
              <a:t>://</a:t>
            </a:r>
            <a:r>
              <a:rPr lang="en-GB" dirty="0" smtClean="0">
                <a:hlinkClick r:id="rId2"/>
              </a:rPr>
              <a:t>www.youtube.com/watch?v=wFcK3cn4IpQ</a:t>
            </a:r>
            <a:endParaRPr lang="en-GB" dirty="0" smtClean="0"/>
          </a:p>
          <a:p>
            <a:pPr marL="0" indent="0">
              <a:buNone/>
            </a:pPr>
            <a:endParaRPr lang="en-GB" dirty="0"/>
          </a:p>
          <a:p>
            <a:pPr marL="0" indent="0">
              <a:buNone/>
            </a:pPr>
            <a:endParaRPr lang="en-GB" dirty="0" smtClean="0"/>
          </a:p>
          <a:p>
            <a:pPr marL="0" indent="0">
              <a:buNone/>
            </a:pPr>
            <a:endParaRPr lang="en-GB" dirty="0"/>
          </a:p>
        </p:txBody>
      </p:sp>
      <p:pic>
        <p:nvPicPr>
          <p:cNvPr id="4" name="Picture 3"/>
          <p:cNvPicPr>
            <a:picLocks noChangeAspect="1"/>
          </p:cNvPicPr>
          <p:nvPr/>
        </p:nvPicPr>
        <p:blipFill>
          <a:blip r:embed="rId3"/>
          <a:stretch>
            <a:fillRect/>
          </a:stretch>
        </p:blipFill>
        <p:spPr>
          <a:xfrm>
            <a:off x="671946" y="1982758"/>
            <a:ext cx="6026727" cy="4875242"/>
          </a:xfrm>
          <a:prstGeom prst="rect">
            <a:avLst/>
          </a:prstGeom>
        </p:spPr>
      </p:pic>
      <p:sp>
        <p:nvSpPr>
          <p:cNvPr id="6" name="Rectangle 5"/>
          <p:cNvSpPr/>
          <p:nvPr/>
        </p:nvSpPr>
        <p:spPr>
          <a:xfrm>
            <a:off x="7703126" y="3119690"/>
            <a:ext cx="3726873" cy="1200329"/>
          </a:xfrm>
          <a:prstGeom prst="rect">
            <a:avLst/>
          </a:prstGeom>
        </p:spPr>
        <p:txBody>
          <a:bodyPr wrap="square">
            <a:spAutoFit/>
          </a:bodyPr>
          <a:lstStyle/>
          <a:p>
            <a:pPr algn="ctr"/>
            <a:r>
              <a:rPr lang="en-GB" dirty="0">
                <a:hlinkClick r:id="rId4"/>
              </a:rPr>
              <a:t>https://</a:t>
            </a:r>
            <a:r>
              <a:rPr lang="en-GB" dirty="0" smtClean="0">
                <a:hlinkClick r:id="rId4"/>
              </a:rPr>
              <a:t>www.youtube.com/watch?time_continue=2&amp;v=tuI2_iR7nQ8</a:t>
            </a:r>
            <a:endParaRPr lang="en-GB" dirty="0" smtClean="0"/>
          </a:p>
          <a:p>
            <a:pPr algn="ctr"/>
            <a:endParaRPr lang="en-GB" dirty="0"/>
          </a:p>
        </p:txBody>
      </p:sp>
      <p:pic>
        <p:nvPicPr>
          <p:cNvPr id="7" name="Picture 6"/>
          <p:cNvPicPr>
            <a:picLocks noChangeAspect="1"/>
          </p:cNvPicPr>
          <p:nvPr/>
        </p:nvPicPr>
        <p:blipFill>
          <a:blip r:embed="rId5"/>
          <a:stretch>
            <a:fillRect/>
          </a:stretch>
        </p:blipFill>
        <p:spPr>
          <a:xfrm>
            <a:off x="7780624" y="2438193"/>
            <a:ext cx="3571875" cy="619125"/>
          </a:xfrm>
          <a:prstGeom prst="rect">
            <a:avLst/>
          </a:prstGeom>
        </p:spPr>
      </p:pic>
    </p:spTree>
    <p:extLst>
      <p:ext uri="{BB962C8B-B14F-4D97-AF65-F5344CB8AC3E}">
        <p14:creationId xmlns:p14="http://schemas.microsoft.com/office/powerpoint/2010/main" val="28302629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2627" y="166256"/>
            <a:ext cx="8610600" cy="1293028"/>
          </a:xfrm>
        </p:spPr>
        <p:txBody>
          <a:bodyPr/>
          <a:lstStyle/>
          <a:p>
            <a:r>
              <a:rPr lang="en-GB" dirty="0" smtClean="0"/>
              <a:t>See the unseen-spot it, stop it.</a:t>
            </a:r>
            <a:endParaRPr lang="en-GB" dirty="0"/>
          </a:p>
        </p:txBody>
      </p:sp>
      <p:pic>
        <p:nvPicPr>
          <p:cNvPr id="4" name="Picture 3"/>
          <p:cNvPicPr>
            <a:picLocks noChangeAspect="1"/>
          </p:cNvPicPr>
          <p:nvPr/>
        </p:nvPicPr>
        <p:blipFill>
          <a:blip r:embed="rId2"/>
          <a:stretch>
            <a:fillRect/>
          </a:stretch>
        </p:blipFill>
        <p:spPr>
          <a:xfrm>
            <a:off x="6317673" y="2752311"/>
            <a:ext cx="5237018" cy="2462954"/>
          </a:xfrm>
          <a:prstGeom prst="rect">
            <a:avLst/>
          </a:prstGeom>
        </p:spPr>
      </p:pic>
      <p:sp>
        <p:nvSpPr>
          <p:cNvPr id="5" name="Content Placeholder 4"/>
          <p:cNvSpPr>
            <a:spLocks noGrp="1"/>
          </p:cNvSpPr>
          <p:nvPr>
            <p:ph idx="1"/>
          </p:nvPr>
        </p:nvSpPr>
        <p:spPr>
          <a:xfrm>
            <a:off x="1808018" y="963291"/>
            <a:ext cx="10820400" cy="991985"/>
          </a:xfrm>
        </p:spPr>
        <p:txBody>
          <a:bodyPr/>
          <a:lstStyle/>
          <a:p>
            <a:pPr marL="0" indent="0">
              <a:buNone/>
            </a:pPr>
            <a:endParaRPr lang="en-GB" dirty="0">
              <a:hlinkClick r:id="rId3"/>
            </a:endParaRPr>
          </a:p>
          <a:p>
            <a:pPr marL="0" indent="0" algn="ctr">
              <a:buNone/>
            </a:pPr>
            <a:r>
              <a:rPr lang="en-GB" dirty="0">
                <a:hlinkClick r:id="rId3"/>
              </a:rPr>
              <a:t>https://www.youtube.com/watch?time_continue=77&amp;v=1RBblPD60Wg</a:t>
            </a:r>
            <a:endParaRPr lang="en-GB" dirty="0"/>
          </a:p>
          <a:p>
            <a:pPr marL="0" indent="0">
              <a:buNone/>
            </a:pPr>
            <a:endParaRPr lang="en-GB" dirty="0"/>
          </a:p>
        </p:txBody>
      </p:sp>
      <p:sp>
        <p:nvSpPr>
          <p:cNvPr id="3" name="TextBox 2"/>
          <p:cNvSpPr txBox="1"/>
          <p:nvPr/>
        </p:nvSpPr>
        <p:spPr>
          <a:xfrm>
            <a:off x="665018" y="2258291"/>
            <a:ext cx="4059382" cy="1569660"/>
          </a:xfrm>
          <a:prstGeom prst="rect">
            <a:avLst/>
          </a:prstGeom>
          <a:noFill/>
        </p:spPr>
        <p:txBody>
          <a:bodyPr wrap="square" rtlCol="0">
            <a:spAutoFit/>
          </a:bodyPr>
          <a:lstStyle/>
          <a:p>
            <a:r>
              <a:rPr lang="en-GB" sz="2400" dirty="0" smtClean="0"/>
              <a:t>For more information on this issue, visit </a:t>
            </a:r>
          </a:p>
          <a:p>
            <a:r>
              <a:rPr lang="en-GB" sz="2400" dirty="0" smtClean="0">
                <a:hlinkClick r:id="rId4"/>
              </a:rPr>
              <a:t>www.stopthetraffik.org</a:t>
            </a:r>
            <a:endParaRPr lang="en-GB" sz="2400" dirty="0" smtClean="0"/>
          </a:p>
          <a:p>
            <a:endParaRPr lang="en-GB" sz="2400" dirty="0"/>
          </a:p>
        </p:txBody>
      </p:sp>
      <p:pic>
        <p:nvPicPr>
          <p:cNvPr id="6" name="Picture 5"/>
          <p:cNvPicPr>
            <a:picLocks noChangeAspect="1"/>
          </p:cNvPicPr>
          <p:nvPr/>
        </p:nvPicPr>
        <p:blipFill>
          <a:blip r:embed="rId5"/>
          <a:stretch>
            <a:fillRect/>
          </a:stretch>
        </p:blipFill>
        <p:spPr>
          <a:xfrm>
            <a:off x="676275" y="3761634"/>
            <a:ext cx="4828258" cy="2715365"/>
          </a:xfrm>
          <a:prstGeom prst="rect">
            <a:avLst/>
          </a:prstGeom>
        </p:spPr>
      </p:pic>
    </p:spTree>
    <p:extLst>
      <p:ext uri="{BB962C8B-B14F-4D97-AF65-F5344CB8AC3E}">
        <p14:creationId xmlns:p14="http://schemas.microsoft.com/office/powerpoint/2010/main" val="37946357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360" y="478911"/>
            <a:ext cx="9448800" cy="1825096"/>
          </a:xfrm>
        </p:spPr>
        <p:txBody>
          <a:bodyPr>
            <a:normAutofit/>
          </a:bodyPr>
          <a:lstStyle/>
          <a:p>
            <a:r>
              <a:rPr lang="en-GB" sz="6600" dirty="0" smtClean="0"/>
              <a:t>Human TRAFFICKING</a:t>
            </a:r>
            <a:endParaRPr lang="en-GB" sz="6600" dirty="0"/>
          </a:p>
        </p:txBody>
      </p:sp>
      <p:sp>
        <p:nvSpPr>
          <p:cNvPr id="3" name="Subtitle 2"/>
          <p:cNvSpPr>
            <a:spLocks noGrp="1"/>
          </p:cNvSpPr>
          <p:nvPr>
            <p:ph type="subTitle" idx="1"/>
          </p:nvPr>
        </p:nvSpPr>
        <p:spPr>
          <a:xfrm>
            <a:off x="0" y="2542372"/>
            <a:ext cx="9448800" cy="1436914"/>
          </a:xfrm>
        </p:spPr>
        <p:txBody>
          <a:bodyPr>
            <a:noAutofit/>
          </a:bodyPr>
          <a:lstStyle/>
          <a:p>
            <a:r>
              <a:rPr lang="en-GB" sz="3200" dirty="0" smtClean="0"/>
              <a:t>LO:  To learn about how this happens and to recognise the signs that can show if someone is a victim.</a:t>
            </a:r>
            <a:endParaRPr lang="en-GB" sz="3200" dirty="0"/>
          </a:p>
        </p:txBody>
      </p:sp>
      <p:pic>
        <p:nvPicPr>
          <p:cNvPr id="4" name="Picture 3"/>
          <p:cNvPicPr>
            <a:picLocks noChangeAspect="1"/>
          </p:cNvPicPr>
          <p:nvPr/>
        </p:nvPicPr>
        <p:blipFill>
          <a:blip r:embed="rId3"/>
          <a:stretch>
            <a:fillRect/>
          </a:stretch>
        </p:blipFill>
        <p:spPr>
          <a:xfrm>
            <a:off x="9156989" y="776720"/>
            <a:ext cx="2771775" cy="1647825"/>
          </a:xfrm>
          <a:prstGeom prst="rect">
            <a:avLst/>
          </a:prstGeom>
        </p:spPr>
      </p:pic>
      <p:pic>
        <p:nvPicPr>
          <p:cNvPr id="5" name="Picture 4"/>
          <p:cNvPicPr>
            <a:picLocks noChangeAspect="1"/>
          </p:cNvPicPr>
          <p:nvPr/>
        </p:nvPicPr>
        <p:blipFill>
          <a:blip r:embed="rId4"/>
          <a:stretch>
            <a:fillRect/>
          </a:stretch>
        </p:blipFill>
        <p:spPr>
          <a:xfrm>
            <a:off x="7999515" y="3979286"/>
            <a:ext cx="3834245" cy="2697439"/>
          </a:xfrm>
          <a:prstGeom prst="rect">
            <a:avLst/>
          </a:prstGeom>
        </p:spPr>
      </p:pic>
      <p:sp>
        <p:nvSpPr>
          <p:cNvPr id="6" name="TextBox 5"/>
          <p:cNvSpPr txBox="1"/>
          <p:nvPr/>
        </p:nvSpPr>
        <p:spPr>
          <a:xfrm>
            <a:off x="3865418" y="3979286"/>
            <a:ext cx="4134097" cy="2354491"/>
          </a:xfrm>
          <a:prstGeom prst="rect">
            <a:avLst/>
          </a:prstGeom>
          <a:noFill/>
        </p:spPr>
        <p:txBody>
          <a:bodyPr wrap="square" rtlCol="0">
            <a:spAutoFit/>
          </a:bodyPr>
          <a:lstStyle/>
          <a:p>
            <a:r>
              <a:rPr lang="en-GB" sz="2100" b="1" dirty="0" smtClean="0"/>
              <a:t>Unbelievably, this is an actual photo from a human trafficking case, the man gave each ‘slave’ a barcode to keep track of them.</a:t>
            </a:r>
          </a:p>
          <a:p>
            <a:endParaRPr lang="en-GB" sz="2100" b="1" dirty="0" smtClean="0"/>
          </a:p>
          <a:p>
            <a:r>
              <a:rPr lang="en-GB" sz="2100" b="1" dirty="0" smtClean="0"/>
              <a:t>What does this remind you of?</a:t>
            </a:r>
            <a:endParaRPr lang="en-GB" sz="2100" b="1" dirty="0"/>
          </a:p>
        </p:txBody>
      </p:sp>
    </p:spTree>
    <p:extLst>
      <p:ext uri="{BB962C8B-B14F-4D97-AF65-F5344CB8AC3E}">
        <p14:creationId xmlns:p14="http://schemas.microsoft.com/office/powerpoint/2010/main" val="239604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What is Human trafficking?</a:t>
            </a:r>
            <a:endParaRPr lang="en-GB" dirty="0"/>
          </a:p>
        </p:txBody>
      </p:sp>
      <p:sp>
        <p:nvSpPr>
          <p:cNvPr id="7" name="Content Placeholder 6"/>
          <p:cNvSpPr>
            <a:spLocks noGrp="1"/>
          </p:cNvSpPr>
          <p:nvPr>
            <p:ph idx="1"/>
          </p:nvPr>
        </p:nvSpPr>
        <p:spPr/>
        <p:txBody>
          <a:bodyPr>
            <a:normAutofit fontScale="92500" lnSpcReduction="20000"/>
          </a:bodyPr>
          <a:lstStyle/>
          <a:p>
            <a:pPr marL="0" indent="0">
              <a:buNone/>
            </a:pPr>
            <a:r>
              <a:rPr lang="en-GB" dirty="0"/>
              <a:t>It is defined by the United Nations Office on Drugs and Crime as:</a:t>
            </a:r>
          </a:p>
          <a:p>
            <a:pPr marL="0" indent="0">
              <a:buNone/>
            </a:pPr>
            <a:endParaRPr lang="en-GB" dirty="0"/>
          </a:p>
          <a:p>
            <a:pPr marL="0" indent="0">
              <a:buNone/>
            </a:pPr>
            <a:r>
              <a:rPr lang="en-GB" i="1" dirty="0">
                <a:solidFill>
                  <a:schemeClr val="tx1">
                    <a:lumMod val="50000"/>
                    <a:lumOff val="50000"/>
                  </a:schemeClr>
                </a:solidFill>
              </a:rPr>
              <a:t>The Act of recruitment, transportation, transfer, harbouring or receipt of persons, by means of the threat or use of force or other forms of coercion, of abduction, of fraud, of deception, of the abuse of power or of a position of vulnerability or of the giving or receiving of payments or benefits to achieve the consent of a person having control over another person, for the purpose of exploitation.</a:t>
            </a:r>
          </a:p>
          <a:p>
            <a:pPr marL="0" indent="0">
              <a:buNone/>
            </a:pPr>
            <a:endParaRPr lang="en-GB" dirty="0" smtClean="0"/>
          </a:p>
          <a:p>
            <a:pPr marL="0" indent="0">
              <a:buNone/>
            </a:pPr>
            <a:r>
              <a:rPr lang="en-GB" dirty="0" smtClean="0"/>
              <a:t>Often referred to as </a:t>
            </a:r>
            <a:r>
              <a:rPr lang="en-GB" dirty="0" smtClean="0">
                <a:solidFill>
                  <a:schemeClr val="accent3">
                    <a:lumMod val="75000"/>
                  </a:schemeClr>
                </a:solidFill>
              </a:rPr>
              <a:t>modern day slavery</a:t>
            </a:r>
            <a:r>
              <a:rPr lang="en-GB" dirty="0" smtClean="0"/>
              <a:t>, human </a:t>
            </a:r>
            <a:r>
              <a:rPr lang="en-GB" dirty="0"/>
              <a:t>trafficking is made up of three elements</a:t>
            </a:r>
            <a:r>
              <a:rPr lang="en-GB" dirty="0" smtClean="0"/>
              <a:t>:</a:t>
            </a:r>
            <a:endParaRPr lang="en-GB" dirty="0"/>
          </a:p>
          <a:p>
            <a:pPr marL="0" indent="0">
              <a:buNone/>
            </a:pPr>
            <a:r>
              <a:rPr lang="en-GB" b="1" dirty="0"/>
              <a:t>Movement or recruitment </a:t>
            </a:r>
            <a:r>
              <a:rPr lang="en-GB" b="1" dirty="0">
                <a:solidFill>
                  <a:schemeClr val="tx1">
                    <a:lumMod val="50000"/>
                    <a:lumOff val="50000"/>
                  </a:schemeClr>
                </a:solidFill>
              </a:rPr>
              <a:t>by</a:t>
            </a:r>
          </a:p>
          <a:p>
            <a:pPr marL="0" indent="0">
              <a:buNone/>
            </a:pPr>
            <a:r>
              <a:rPr lang="en-GB" b="1" dirty="0"/>
              <a:t>Deception or coercion </a:t>
            </a:r>
            <a:r>
              <a:rPr lang="en-GB" b="1" dirty="0">
                <a:solidFill>
                  <a:schemeClr val="tx1">
                    <a:lumMod val="50000"/>
                    <a:lumOff val="50000"/>
                  </a:schemeClr>
                </a:solidFill>
              </a:rPr>
              <a:t>for</a:t>
            </a:r>
          </a:p>
          <a:p>
            <a:pPr marL="0" indent="0">
              <a:buNone/>
            </a:pPr>
            <a:r>
              <a:rPr lang="en-GB" b="1" dirty="0"/>
              <a:t>The purpose of exploitation</a:t>
            </a:r>
          </a:p>
        </p:txBody>
      </p:sp>
    </p:spTree>
    <p:extLst>
      <p:ext uri="{BB962C8B-B14F-4D97-AF65-F5344CB8AC3E}">
        <p14:creationId xmlns:p14="http://schemas.microsoft.com/office/powerpoint/2010/main" val="3111571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5166" y="437801"/>
            <a:ext cx="8229600" cy="1293028"/>
          </a:xfrm>
        </p:spPr>
        <p:txBody>
          <a:bodyPr>
            <a:normAutofit fontScale="90000"/>
          </a:bodyPr>
          <a:lstStyle/>
          <a:p>
            <a:pPr algn="ctr"/>
            <a:r>
              <a:rPr lang="en-GB" dirty="0" smtClean="0">
                <a:solidFill>
                  <a:srgbClr val="00B0F0"/>
                </a:solidFill>
              </a:rPr>
              <a:t>Types of exploitation.</a:t>
            </a:r>
            <a:br>
              <a:rPr lang="en-GB" dirty="0" smtClean="0">
                <a:solidFill>
                  <a:srgbClr val="00B0F0"/>
                </a:solidFill>
              </a:rPr>
            </a:br>
            <a:r>
              <a:rPr lang="en-GB" sz="1800" dirty="0" smtClean="0">
                <a:solidFill>
                  <a:srgbClr val="00B0F0"/>
                </a:solidFill>
              </a:rPr>
              <a:t>2-3 </a:t>
            </a:r>
            <a:r>
              <a:rPr lang="en-GB" sz="1800" dirty="0" err="1" smtClean="0">
                <a:solidFill>
                  <a:srgbClr val="00B0F0"/>
                </a:solidFill>
              </a:rPr>
              <a:t>mins</a:t>
            </a:r>
            <a:r>
              <a:rPr lang="en-GB" sz="1800" dirty="0" smtClean="0">
                <a:solidFill>
                  <a:srgbClr val="00B0F0"/>
                </a:solidFill>
              </a:rPr>
              <a:t>…</a:t>
            </a:r>
            <a:r>
              <a:rPr lang="en-GB" sz="1600" dirty="0" smtClean="0">
                <a:solidFill>
                  <a:srgbClr val="00B0F0"/>
                </a:solidFill>
              </a:rPr>
              <a:t>People can be exploited (used so that others are benefiting from them) in many ways.  Can you think of any examples, using the pictures below.</a:t>
            </a:r>
            <a:endParaRPr lang="en-GB" dirty="0">
              <a:solidFill>
                <a:srgbClr val="00B0F0"/>
              </a:solidFill>
            </a:endParaRPr>
          </a:p>
        </p:txBody>
      </p:sp>
      <p:pic>
        <p:nvPicPr>
          <p:cNvPr id="4" name="Content Placeholder 3"/>
          <p:cNvPicPr>
            <a:picLocks noGrp="1" noChangeAspect="1"/>
          </p:cNvPicPr>
          <p:nvPr>
            <p:ph idx="1"/>
          </p:nvPr>
        </p:nvPicPr>
        <p:blipFill>
          <a:blip r:embed="rId3"/>
          <a:stretch>
            <a:fillRect/>
          </a:stretch>
        </p:blipFill>
        <p:spPr>
          <a:xfrm>
            <a:off x="1422101" y="1867989"/>
            <a:ext cx="9694391" cy="5116913"/>
          </a:xfrm>
          <a:prstGeom prst="rect">
            <a:avLst/>
          </a:prstGeom>
        </p:spPr>
      </p:pic>
    </p:spTree>
    <p:extLst>
      <p:ext uri="{BB962C8B-B14F-4D97-AF65-F5344CB8AC3E}">
        <p14:creationId xmlns:p14="http://schemas.microsoft.com/office/powerpoint/2010/main" val="33955236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GB" sz="2400" dirty="0"/>
              <a:t>Modern slavery encompasses:</a:t>
            </a:r>
          </a:p>
          <a:p>
            <a:r>
              <a:rPr lang="en-GB" sz="2400" dirty="0"/>
              <a:t>Slavery</a:t>
            </a:r>
          </a:p>
          <a:p>
            <a:r>
              <a:rPr lang="en-GB" sz="2400" dirty="0"/>
              <a:t>Human trafficking</a:t>
            </a:r>
          </a:p>
          <a:p>
            <a:r>
              <a:rPr lang="en-GB" sz="2400" dirty="0" smtClean="0"/>
              <a:t>Servitude </a:t>
            </a:r>
            <a:r>
              <a:rPr lang="en-GB" sz="1800" dirty="0" smtClean="0"/>
              <a:t>(</a:t>
            </a:r>
            <a:r>
              <a:rPr lang="en-GB" sz="1800" dirty="0"/>
              <a:t>being under the </a:t>
            </a:r>
            <a:r>
              <a:rPr lang="en-GB" sz="1800" dirty="0">
                <a:hlinkClick r:id="rId2" tooltip="control"/>
              </a:rPr>
              <a:t>control</a:t>
            </a:r>
            <a:r>
              <a:rPr lang="en-GB" sz="1800" dirty="0"/>
              <a:t> of someone </a:t>
            </a:r>
            <a:r>
              <a:rPr lang="en-GB" sz="1800" dirty="0">
                <a:hlinkClick r:id="rId3" tooltip="else"/>
              </a:rPr>
              <a:t>else</a:t>
            </a:r>
            <a:r>
              <a:rPr lang="en-GB" sz="1800" dirty="0"/>
              <a:t> and of having no </a:t>
            </a:r>
            <a:r>
              <a:rPr lang="en-GB" sz="1800" dirty="0" smtClean="0">
                <a:hlinkClick r:id="rId4" tooltip="freedom"/>
              </a:rPr>
              <a:t>freedom</a:t>
            </a:r>
            <a:r>
              <a:rPr lang="en-GB" sz="1800" dirty="0" smtClean="0"/>
              <a:t>)</a:t>
            </a:r>
            <a:endParaRPr lang="en-GB" sz="1800" dirty="0"/>
          </a:p>
          <a:p>
            <a:r>
              <a:rPr lang="en-GB" sz="2400" dirty="0"/>
              <a:t>Forced </a:t>
            </a:r>
            <a:r>
              <a:rPr lang="en-GB" sz="2400" dirty="0" smtClean="0"/>
              <a:t>labour</a:t>
            </a:r>
          </a:p>
          <a:p>
            <a:endParaRPr lang="en-GB" sz="2400" dirty="0"/>
          </a:p>
          <a:p>
            <a:pPr marL="0" indent="0">
              <a:buNone/>
            </a:pPr>
            <a:r>
              <a:rPr lang="en-GB" sz="2400" dirty="0"/>
              <a:t>Traffickers and slave masters use whatever means they have at their disposal to coerce, deceive and force individuals into a life of </a:t>
            </a:r>
            <a:r>
              <a:rPr lang="en-GB" sz="2400" dirty="0" smtClean="0"/>
              <a:t>abuse and </a:t>
            </a:r>
            <a:r>
              <a:rPr lang="en-GB" sz="2400" dirty="0"/>
              <a:t>inhumane treatment</a:t>
            </a:r>
            <a:r>
              <a:rPr lang="en-GB" sz="2400" dirty="0" smtClean="0"/>
              <a:t>.</a:t>
            </a:r>
          </a:p>
          <a:p>
            <a:pPr marL="0" indent="0">
              <a:buNone/>
            </a:pPr>
            <a:r>
              <a:rPr lang="en-GB" sz="2400" dirty="0">
                <a:hlinkClick r:id="rId5"/>
              </a:rPr>
              <a:t>https://www.antislavery.org/slavery-today/slavery-uk</a:t>
            </a:r>
            <a:r>
              <a:rPr lang="en-GB" sz="2400" dirty="0" smtClean="0">
                <a:hlinkClick r:id="rId5"/>
              </a:rPr>
              <a:t>/</a:t>
            </a:r>
            <a:endParaRPr lang="en-GB" sz="2400" dirty="0" smtClean="0"/>
          </a:p>
          <a:p>
            <a:pPr marL="0" indent="0">
              <a:buNone/>
            </a:pPr>
            <a:endParaRPr lang="en-GB" sz="2400" dirty="0"/>
          </a:p>
          <a:p>
            <a:pPr marL="0" indent="0">
              <a:buNone/>
            </a:pPr>
            <a:endParaRPr lang="en-GB" sz="2400" dirty="0"/>
          </a:p>
        </p:txBody>
      </p:sp>
    </p:spTree>
    <p:extLst>
      <p:ext uri="{BB962C8B-B14F-4D97-AF65-F5344CB8AC3E}">
        <p14:creationId xmlns:p14="http://schemas.microsoft.com/office/powerpoint/2010/main" val="1413123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79418"/>
            <a:ext cx="10820400" cy="4639267"/>
          </a:xfrm>
        </p:spPr>
        <p:txBody>
          <a:bodyPr>
            <a:normAutofit fontScale="92500" lnSpcReduction="20000"/>
          </a:bodyPr>
          <a:lstStyle/>
          <a:p>
            <a:pPr marL="0" indent="0" algn="ctr">
              <a:buNone/>
            </a:pPr>
            <a:r>
              <a:rPr lang="en-GB" sz="5400" b="1" dirty="0" smtClean="0">
                <a:solidFill>
                  <a:schemeClr val="accent5">
                    <a:lumMod val="75000"/>
                  </a:schemeClr>
                </a:solidFill>
              </a:rPr>
              <a:t>THINK-PAIR-SHARE</a:t>
            </a:r>
          </a:p>
          <a:p>
            <a:pPr marL="0" indent="0" algn="ctr">
              <a:buNone/>
            </a:pPr>
            <a:endParaRPr lang="en-GB" sz="5400" b="1" dirty="0" smtClean="0">
              <a:solidFill>
                <a:schemeClr val="accent5">
                  <a:lumMod val="75000"/>
                </a:schemeClr>
              </a:solidFill>
            </a:endParaRPr>
          </a:p>
          <a:p>
            <a:pPr marL="0" indent="0" algn="ctr">
              <a:buNone/>
            </a:pPr>
            <a:r>
              <a:rPr lang="en-GB" sz="5400" dirty="0" smtClean="0">
                <a:solidFill>
                  <a:schemeClr val="accent3">
                    <a:lumMod val="75000"/>
                  </a:schemeClr>
                </a:solidFill>
              </a:rPr>
              <a:t>What type of situations could people be trafficked into?</a:t>
            </a:r>
          </a:p>
          <a:p>
            <a:pPr marL="0" indent="0" algn="ctr">
              <a:buNone/>
            </a:pPr>
            <a:endParaRPr lang="en-GB" sz="5400" dirty="0" smtClean="0"/>
          </a:p>
          <a:p>
            <a:pPr marL="0" indent="0" algn="ctr">
              <a:buNone/>
            </a:pPr>
            <a:r>
              <a:rPr lang="en-GB" sz="5400" dirty="0" smtClean="0">
                <a:solidFill>
                  <a:schemeClr val="accent2">
                    <a:lumMod val="60000"/>
                    <a:lumOff val="40000"/>
                  </a:schemeClr>
                </a:solidFill>
              </a:rPr>
              <a:t>What might their abusers want them to do, in order to profit?</a:t>
            </a:r>
            <a:endParaRPr lang="en-GB" sz="5400" dirty="0">
              <a:solidFill>
                <a:schemeClr val="accent2">
                  <a:lumMod val="60000"/>
                  <a:lumOff val="40000"/>
                </a:schemeClr>
              </a:solidFill>
            </a:endParaRPr>
          </a:p>
        </p:txBody>
      </p:sp>
    </p:spTree>
    <p:extLst>
      <p:ext uri="{BB962C8B-B14F-4D97-AF65-F5344CB8AC3E}">
        <p14:creationId xmlns:p14="http://schemas.microsoft.com/office/powerpoint/2010/main" val="4095864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865418" y="283049"/>
            <a:ext cx="4350328" cy="2195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2">
                    <a:lumMod val="10000"/>
                  </a:schemeClr>
                </a:solidFill>
              </a:rPr>
              <a:t>SEXUAL EXPLOITATION</a:t>
            </a:r>
          </a:p>
          <a:p>
            <a:pPr algn="ctr"/>
            <a:r>
              <a:rPr lang="en-GB" sz="2000" b="1" dirty="0"/>
              <a:t>W</a:t>
            </a:r>
            <a:r>
              <a:rPr lang="en-GB" sz="2000" b="1" dirty="0" smtClean="0"/>
              <a:t>hen </a:t>
            </a:r>
            <a:r>
              <a:rPr lang="en-GB" sz="2000" b="1" dirty="0"/>
              <a:t>someone is </a:t>
            </a:r>
            <a:r>
              <a:rPr lang="en-GB" sz="2000" b="1" dirty="0" smtClean="0"/>
              <a:t>forced </a:t>
            </a:r>
            <a:r>
              <a:rPr lang="en-GB" sz="2000" b="1" dirty="0"/>
              <a:t>to take part in sexual activity. </a:t>
            </a:r>
            <a:r>
              <a:rPr lang="en-GB" sz="2000" b="1" dirty="0" smtClean="0"/>
              <a:t>Examples include</a:t>
            </a:r>
            <a:r>
              <a:rPr lang="en-GB" sz="2000" b="1" dirty="0"/>
              <a:t> </a:t>
            </a:r>
            <a:r>
              <a:rPr lang="en-GB" sz="2000" b="1" dirty="0" smtClean="0"/>
              <a:t>prostitution, </a:t>
            </a:r>
            <a:r>
              <a:rPr lang="en-GB" sz="2000" b="1" dirty="0"/>
              <a:t>p</a:t>
            </a:r>
            <a:r>
              <a:rPr lang="en-GB" sz="2000" b="1" dirty="0" smtClean="0"/>
              <a:t>hone </a:t>
            </a:r>
            <a:r>
              <a:rPr lang="en-GB" sz="2000" b="1" dirty="0"/>
              <a:t>sex </a:t>
            </a:r>
            <a:r>
              <a:rPr lang="en-GB" sz="2000" b="1" dirty="0" smtClean="0"/>
              <a:t>lines, pornography or mail </a:t>
            </a:r>
            <a:r>
              <a:rPr lang="en-GB" sz="2000" b="1" dirty="0"/>
              <a:t>order </a:t>
            </a:r>
            <a:r>
              <a:rPr lang="en-GB" sz="2000" b="1" dirty="0" smtClean="0"/>
              <a:t>brides.</a:t>
            </a:r>
            <a:endParaRPr lang="en-GB" sz="2000" b="1" dirty="0"/>
          </a:p>
          <a:p>
            <a:pPr algn="ctr"/>
            <a:endParaRPr lang="en-GB" dirty="0"/>
          </a:p>
        </p:txBody>
      </p:sp>
      <p:sp>
        <p:nvSpPr>
          <p:cNvPr id="6" name="Oval 5"/>
          <p:cNvSpPr/>
          <p:nvPr/>
        </p:nvSpPr>
        <p:spPr>
          <a:xfrm>
            <a:off x="200887" y="2573273"/>
            <a:ext cx="5735782" cy="421178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smtClean="0">
                <a:solidFill>
                  <a:schemeClr val="bg2">
                    <a:lumMod val="10000"/>
                  </a:schemeClr>
                </a:solidFill>
              </a:rPr>
              <a:t>LABOUR EXPLOITATION</a:t>
            </a:r>
          </a:p>
          <a:p>
            <a:pPr algn="ctr"/>
            <a:r>
              <a:rPr lang="en-GB" b="1" dirty="0"/>
              <a:t>P</a:t>
            </a:r>
            <a:r>
              <a:rPr lang="en-GB" b="1" dirty="0" smtClean="0"/>
              <a:t>eople </a:t>
            </a:r>
            <a:r>
              <a:rPr lang="en-GB" b="1" dirty="0"/>
              <a:t>are </a:t>
            </a:r>
            <a:r>
              <a:rPr lang="en-GB" b="1" dirty="0" smtClean="0"/>
              <a:t>coerced </a:t>
            </a:r>
            <a:r>
              <a:rPr lang="en-GB" b="1" dirty="0"/>
              <a:t>to work for little or no </a:t>
            </a:r>
            <a:r>
              <a:rPr lang="en-GB" b="1" dirty="0" smtClean="0"/>
              <a:t>pay, </a:t>
            </a:r>
            <a:r>
              <a:rPr lang="en-GB" b="1" dirty="0"/>
              <a:t>often under threat of punishment. </a:t>
            </a:r>
            <a:r>
              <a:rPr lang="en-GB" b="1" dirty="0" smtClean="0"/>
              <a:t>Use </a:t>
            </a:r>
            <a:r>
              <a:rPr lang="en-GB" b="1" dirty="0"/>
              <a:t>of violence or </a:t>
            </a:r>
            <a:r>
              <a:rPr lang="en-GB" b="1" dirty="0" smtClean="0"/>
              <a:t>intimidation, accumulated debt, retention </a:t>
            </a:r>
            <a:r>
              <a:rPr lang="en-GB" b="1" dirty="0"/>
              <a:t>of identity </a:t>
            </a:r>
            <a:r>
              <a:rPr lang="en-GB" b="1" dirty="0" smtClean="0"/>
              <a:t>papers and threat </a:t>
            </a:r>
            <a:r>
              <a:rPr lang="en-GB" b="1" dirty="0"/>
              <a:t>of exposure to immigration </a:t>
            </a:r>
            <a:r>
              <a:rPr lang="en-GB" b="1" dirty="0" smtClean="0"/>
              <a:t>authorities are just some ways people can be coerced.</a:t>
            </a:r>
            <a:endParaRPr lang="en-GB" b="1" dirty="0"/>
          </a:p>
          <a:p>
            <a:pPr algn="ctr"/>
            <a:r>
              <a:rPr lang="en-GB" b="1" dirty="0"/>
              <a:t>C</a:t>
            </a:r>
            <a:r>
              <a:rPr lang="en-GB" b="1" dirty="0" smtClean="0"/>
              <a:t>ommon areas are manufacturing, factory work, agriculture, car washes and nail bars.</a:t>
            </a:r>
            <a:endParaRPr lang="en-GB" b="1" dirty="0"/>
          </a:p>
          <a:p>
            <a:pPr algn="ctr"/>
            <a:endParaRPr lang="en-GB" dirty="0"/>
          </a:p>
        </p:txBody>
      </p:sp>
      <p:sp>
        <p:nvSpPr>
          <p:cNvPr id="7" name="Flowchart: Preparation 6"/>
          <p:cNvSpPr/>
          <p:nvPr/>
        </p:nvSpPr>
        <p:spPr>
          <a:xfrm>
            <a:off x="200887" y="188771"/>
            <a:ext cx="4959930" cy="3636822"/>
          </a:xfrm>
          <a:prstGeom prst="flowChartPreparation">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GB" b="1" dirty="0" smtClean="0">
                <a:solidFill>
                  <a:schemeClr val="bg2">
                    <a:lumMod val="10000"/>
                  </a:schemeClr>
                </a:solidFill>
              </a:rPr>
              <a:t>DOMESTIC SERVITUDE</a:t>
            </a:r>
          </a:p>
          <a:p>
            <a:pPr algn="ctr"/>
            <a:r>
              <a:rPr lang="en-GB" sz="1900" b="1" dirty="0"/>
              <a:t>D</a:t>
            </a:r>
            <a:r>
              <a:rPr lang="en-GB" sz="1900" b="1" dirty="0" smtClean="0"/>
              <a:t>omestic workers are based in </a:t>
            </a:r>
            <a:r>
              <a:rPr lang="en-GB" sz="1900" b="1" dirty="0"/>
              <a:t>their employer’s </a:t>
            </a:r>
            <a:r>
              <a:rPr lang="en-GB" sz="1900" b="1" dirty="0" smtClean="0"/>
              <a:t>home. The </a:t>
            </a:r>
            <a:r>
              <a:rPr lang="en-GB" sz="1900" b="1" dirty="0"/>
              <a:t>arrangement becomes </a:t>
            </a:r>
            <a:r>
              <a:rPr lang="en-GB" sz="1900" b="1" dirty="0" smtClean="0"/>
              <a:t>exploitative when the workers movements are restricted or they </a:t>
            </a:r>
            <a:r>
              <a:rPr lang="en-GB" sz="1900" b="1" dirty="0"/>
              <a:t>are forced to work long hours for </a:t>
            </a:r>
            <a:r>
              <a:rPr lang="en-GB" sz="1900" b="1" dirty="0" smtClean="0"/>
              <a:t>little/no </a:t>
            </a:r>
            <a:r>
              <a:rPr lang="en-GB" sz="1900" b="1" dirty="0"/>
              <a:t>pay. They </a:t>
            </a:r>
            <a:r>
              <a:rPr lang="en-GB" sz="1900" b="1" dirty="0" smtClean="0"/>
              <a:t>may </a:t>
            </a:r>
            <a:r>
              <a:rPr lang="en-GB" sz="1900" b="1" dirty="0"/>
              <a:t>suffer </a:t>
            </a:r>
            <a:r>
              <a:rPr lang="en-GB" sz="1900" b="1" dirty="0" smtClean="0"/>
              <a:t>physical/sexual </a:t>
            </a:r>
            <a:r>
              <a:rPr lang="en-GB" sz="1900" b="1" dirty="0"/>
              <a:t>abuse</a:t>
            </a:r>
            <a:r>
              <a:rPr lang="en-GB" b="1" dirty="0"/>
              <a:t>.</a:t>
            </a:r>
          </a:p>
          <a:p>
            <a:pPr algn="ctr"/>
            <a:endParaRPr lang="en-GB" dirty="0"/>
          </a:p>
        </p:txBody>
      </p:sp>
      <p:sp>
        <p:nvSpPr>
          <p:cNvPr id="8" name="Rounded Rectangle 7"/>
          <p:cNvSpPr/>
          <p:nvPr/>
        </p:nvSpPr>
        <p:spPr>
          <a:xfrm>
            <a:off x="3865418" y="3825593"/>
            <a:ext cx="4876800" cy="2466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2">
                    <a:lumMod val="10000"/>
                  </a:schemeClr>
                </a:solidFill>
              </a:rPr>
              <a:t>FORCED MARRIAGE</a:t>
            </a:r>
          </a:p>
          <a:p>
            <a:pPr algn="ctr"/>
            <a:r>
              <a:rPr lang="en-GB" b="1" dirty="0"/>
              <a:t>A</a:t>
            </a:r>
            <a:r>
              <a:rPr lang="en-GB" b="1" dirty="0" smtClean="0"/>
              <a:t> </a:t>
            </a:r>
            <a:r>
              <a:rPr lang="en-GB" b="1" dirty="0"/>
              <a:t>person is put under pressure to </a:t>
            </a:r>
            <a:r>
              <a:rPr lang="en-GB" b="1" dirty="0" smtClean="0"/>
              <a:t>marry. </a:t>
            </a:r>
            <a:r>
              <a:rPr lang="en-GB" b="1" dirty="0"/>
              <a:t>They may be threatened with </a:t>
            </a:r>
            <a:r>
              <a:rPr lang="en-GB" b="1" dirty="0" smtClean="0"/>
              <a:t>physical/sexual </a:t>
            </a:r>
            <a:r>
              <a:rPr lang="en-GB" b="1" dirty="0"/>
              <a:t>violence or placed under </a:t>
            </a:r>
            <a:r>
              <a:rPr lang="en-GB" b="1" dirty="0" smtClean="0"/>
              <a:t>emotional/psychological distress.  The abuser may wish to</a:t>
            </a:r>
            <a:r>
              <a:rPr lang="en-GB" b="1" dirty="0"/>
              <a:t> </a:t>
            </a:r>
            <a:r>
              <a:rPr lang="en-GB" b="1" dirty="0" smtClean="0"/>
              <a:t>gain </a:t>
            </a:r>
            <a:r>
              <a:rPr lang="en-GB" b="1" dirty="0"/>
              <a:t>access into a </a:t>
            </a:r>
            <a:r>
              <a:rPr lang="en-GB" b="1" dirty="0" smtClean="0"/>
              <a:t>country or claim the person’s benefits</a:t>
            </a:r>
            <a:endParaRPr lang="en-GB" b="1" dirty="0"/>
          </a:p>
        </p:txBody>
      </p:sp>
      <p:sp>
        <p:nvSpPr>
          <p:cNvPr id="9" name="Hexagon 8"/>
          <p:cNvSpPr/>
          <p:nvPr/>
        </p:nvSpPr>
        <p:spPr>
          <a:xfrm>
            <a:off x="7301346" y="169287"/>
            <a:ext cx="4419599" cy="4239489"/>
          </a:xfrm>
          <a:prstGeom prst="hexagon">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b="1" dirty="0" smtClean="0">
                <a:solidFill>
                  <a:schemeClr val="bg2">
                    <a:lumMod val="10000"/>
                  </a:schemeClr>
                </a:solidFill>
              </a:rPr>
              <a:t>FORCED CRIMINALITY</a:t>
            </a:r>
          </a:p>
          <a:p>
            <a:pPr algn="ctr"/>
            <a:r>
              <a:rPr lang="en-GB" sz="2000" b="1" dirty="0" smtClean="0"/>
              <a:t>People forced into criminal activity.  It can </a:t>
            </a:r>
            <a:r>
              <a:rPr lang="en-GB" sz="2000" b="1" dirty="0"/>
              <a:t>take many forms, </a:t>
            </a:r>
            <a:r>
              <a:rPr lang="en-GB" sz="2000" b="1" dirty="0" smtClean="0"/>
              <a:t>including drugs </a:t>
            </a:r>
            <a:r>
              <a:rPr lang="en-GB" sz="2000" b="1" dirty="0"/>
              <a:t>trade, </a:t>
            </a:r>
            <a:r>
              <a:rPr lang="en-GB" sz="2000" b="1" dirty="0" smtClean="0"/>
              <a:t>bag snatching,</a:t>
            </a:r>
            <a:r>
              <a:rPr lang="en-GB" sz="2000" b="1" dirty="0"/>
              <a:t> </a:t>
            </a:r>
            <a:r>
              <a:rPr lang="en-GB" sz="2000" b="1" dirty="0" smtClean="0"/>
              <a:t>ATM theft and selling </a:t>
            </a:r>
            <a:r>
              <a:rPr lang="en-GB" sz="2000" b="1" dirty="0"/>
              <a:t>counterfeit </a:t>
            </a:r>
            <a:r>
              <a:rPr lang="en-GB" sz="2000" b="1" dirty="0" smtClean="0"/>
              <a:t>goods.  It can also be </a:t>
            </a:r>
            <a:r>
              <a:rPr lang="en-GB" sz="2000" b="1" dirty="0"/>
              <a:t>social welfare </a:t>
            </a:r>
            <a:r>
              <a:rPr lang="en-GB" sz="2000" b="1" dirty="0" smtClean="0"/>
              <a:t>fraud; when </a:t>
            </a:r>
            <a:r>
              <a:rPr lang="en-GB" sz="2000" b="1" dirty="0"/>
              <a:t>exploiters </a:t>
            </a:r>
            <a:r>
              <a:rPr lang="en-GB" sz="2000" b="1" dirty="0" smtClean="0"/>
              <a:t>apply </a:t>
            </a:r>
            <a:r>
              <a:rPr lang="en-GB" sz="2000" b="1" dirty="0"/>
              <a:t>for </a:t>
            </a:r>
            <a:r>
              <a:rPr lang="en-GB" sz="2000" b="1" dirty="0" smtClean="0"/>
              <a:t>welfare </a:t>
            </a:r>
            <a:r>
              <a:rPr lang="en-GB" sz="2000" b="1" dirty="0"/>
              <a:t>benefits using the victims’ </a:t>
            </a:r>
            <a:r>
              <a:rPr lang="en-GB" sz="2000" b="1" dirty="0" smtClean="0"/>
              <a:t>details.</a:t>
            </a:r>
            <a:endParaRPr lang="en-GB" sz="2000" b="1" dirty="0"/>
          </a:p>
          <a:p>
            <a:pPr algn="ctr"/>
            <a:endParaRPr lang="en-GB" dirty="0"/>
          </a:p>
        </p:txBody>
      </p:sp>
      <p:sp>
        <p:nvSpPr>
          <p:cNvPr id="13" name="Oval 12"/>
          <p:cNvSpPr/>
          <p:nvPr/>
        </p:nvSpPr>
        <p:spPr>
          <a:xfrm>
            <a:off x="6234545" y="1707366"/>
            <a:ext cx="5957455" cy="5077688"/>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sz="1900" b="1" dirty="0" smtClean="0">
                <a:solidFill>
                  <a:schemeClr val="bg2">
                    <a:lumMod val="10000"/>
                  </a:schemeClr>
                </a:solidFill>
              </a:rPr>
              <a:t>ORGAN HARVESTING</a:t>
            </a:r>
          </a:p>
          <a:p>
            <a:pPr algn="ctr"/>
            <a:r>
              <a:rPr lang="en-GB" sz="1900" b="1" dirty="0" smtClean="0"/>
              <a:t> This involves </a:t>
            </a:r>
            <a:r>
              <a:rPr lang="en-GB" sz="1900" b="1" dirty="0"/>
              <a:t>removing a part of the </a:t>
            </a:r>
            <a:r>
              <a:rPr lang="en-GB" sz="1900" b="1" dirty="0" smtClean="0"/>
              <a:t>body to sell, illegally. </a:t>
            </a:r>
            <a:r>
              <a:rPr lang="en-GB" sz="1900" b="1" dirty="0"/>
              <a:t>Organs can be taken in </a:t>
            </a:r>
            <a:r>
              <a:rPr lang="en-GB" sz="1900" b="1" dirty="0" smtClean="0"/>
              <a:t>many </a:t>
            </a:r>
            <a:r>
              <a:rPr lang="en-GB" sz="1900" b="1" dirty="0"/>
              <a:t>ways:</a:t>
            </a:r>
          </a:p>
          <a:p>
            <a:pPr algn="ctr"/>
            <a:r>
              <a:rPr lang="en-GB" sz="1900" b="1" dirty="0"/>
              <a:t>Trade – a victim </a:t>
            </a:r>
            <a:r>
              <a:rPr lang="en-GB" sz="1900" b="1" dirty="0" smtClean="0"/>
              <a:t>formally/ </a:t>
            </a:r>
            <a:r>
              <a:rPr lang="en-GB" sz="1900" b="1" dirty="0"/>
              <a:t>informally agrees to sell an organ, but </a:t>
            </a:r>
            <a:r>
              <a:rPr lang="en-GB" sz="1900" b="1" dirty="0" smtClean="0"/>
              <a:t>are </a:t>
            </a:r>
            <a:r>
              <a:rPr lang="en-GB" sz="1900" b="1" dirty="0"/>
              <a:t>not </a:t>
            </a:r>
            <a:r>
              <a:rPr lang="en-GB" sz="1900" b="1" dirty="0" smtClean="0"/>
              <a:t>paid or  </a:t>
            </a:r>
            <a:r>
              <a:rPr lang="en-GB" sz="1900" b="1" dirty="0"/>
              <a:t>paid less than </a:t>
            </a:r>
            <a:r>
              <a:rPr lang="en-GB" sz="1900" b="1" dirty="0" smtClean="0"/>
              <a:t>promised.</a:t>
            </a:r>
            <a:endParaRPr lang="en-GB" sz="1900" b="1" dirty="0"/>
          </a:p>
          <a:p>
            <a:pPr algn="ctr"/>
            <a:r>
              <a:rPr lang="en-GB" sz="1900" b="1" dirty="0"/>
              <a:t>Ailments – a vulnerable person is treated for an </a:t>
            </a:r>
            <a:r>
              <a:rPr lang="en-GB" sz="1900" b="1" dirty="0" smtClean="0"/>
              <a:t>ailment and </a:t>
            </a:r>
            <a:r>
              <a:rPr lang="en-GB" sz="1900" b="1" dirty="0"/>
              <a:t>the organs are removed without </a:t>
            </a:r>
            <a:r>
              <a:rPr lang="en-GB" sz="1900" b="1" dirty="0" smtClean="0"/>
              <a:t>their knowledge.</a:t>
            </a:r>
            <a:endParaRPr lang="en-GB" sz="1900" b="1" dirty="0"/>
          </a:p>
          <a:p>
            <a:pPr algn="ctr"/>
            <a:r>
              <a:rPr lang="en-GB" sz="1900" b="1" dirty="0"/>
              <a:t>Extortion – a victim </a:t>
            </a:r>
            <a:r>
              <a:rPr lang="en-GB" sz="1900" b="1" dirty="0" smtClean="0"/>
              <a:t>is kidnapped and their organs </a:t>
            </a:r>
            <a:r>
              <a:rPr lang="en-GB" sz="1900" b="1" dirty="0"/>
              <a:t>removed without </a:t>
            </a:r>
            <a:r>
              <a:rPr lang="en-GB" sz="1900" b="1" dirty="0" smtClean="0"/>
              <a:t>consent.</a:t>
            </a:r>
            <a:endParaRPr lang="en-GB" sz="1900" b="1" dirty="0"/>
          </a:p>
        </p:txBody>
      </p:sp>
    </p:spTree>
    <p:extLst>
      <p:ext uri="{BB962C8B-B14F-4D97-AF65-F5344CB8AC3E}">
        <p14:creationId xmlns:p14="http://schemas.microsoft.com/office/powerpoint/2010/main" val="405411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894618" cy="1293028"/>
          </a:xfrm>
        </p:spPr>
        <p:txBody>
          <a:bodyPr/>
          <a:lstStyle/>
          <a:p>
            <a:r>
              <a:rPr lang="en-GB" dirty="0" smtClean="0"/>
              <a:t>A victim of human trafficking.</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a:hlinkClick r:id="rId2"/>
              </a:rPr>
              <a:t>https://</a:t>
            </a:r>
            <a:r>
              <a:rPr lang="en-GB" dirty="0" smtClean="0">
                <a:hlinkClick r:id="rId2"/>
              </a:rPr>
              <a:t>www.youtube.com/watch?v=jHcoEY6gJJ0</a:t>
            </a:r>
            <a:endParaRPr lang="en-GB" dirty="0" smtClean="0"/>
          </a:p>
          <a:p>
            <a:pPr marL="0" indent="0">
              <a:buNone/>
            </a:pPr>
            <a:r>
              <a:rPr lang="en-GB" dirty="0" smtClean="0"/>
              <a:t>Watch the above clip.</a:t>
            </a:r>
          </a:p>
          <a:p>
            <a:pPr marL="0" indent="0">
              <a:buNone/>
            </a:pPr>
            <a:endParaRPr lang="en-GB" dirty="0" smtClean="0"/>
          </a:p>
          <a:p>
            <a:r>
              <a:rPr lang="en-GB" dirty="0" smtClean="0"/>
              <a:t>What did you think of Rebecca’s story?</a:t>
            </a:r>
          </a:p>
          <a:p>
            <a:pPr marL="0" indent="0">
              <a:buNone/>
            </a:pPr>
            <a:endParaRPr lang="en-GB" dirty="0" smtClean="0"/>
          </a:p>
          <a:p>
            <a:r>
              <a:rPr lang="en-GB" dirty="0" smtClean="0"/>
              <a:t>How did her abuser control her?</a:t>
            </a:r>
          </a:p>
          <a:p>
            <a:pPr marL="0" indent="0">
              <a:buNone/>
            </a:pPr>
            <a:endParaRPr lang="en-GB" dirty="0" smtClean="0"/>
          </a:p>
          <a:p>
            <a:r>
              <a:rPr lang="en-GB" dirty="0" smtClean="0"/>
              <a:t>Were you surprised by her story?</a:t>
            </a:r>
          </a:p>
          <a:p>
            <a:pPr marL="0" indent="0">
              <a:buNone/>
            </a:pPr>
            <a:endParaRPr lang="en-GB" dirty="0" smtClean="0"/>
          </a:p>
          <a:p>
            <a:r>
              <a:rPr lang="en-GB" dirty="0" smtClean="0"/>
              <a:t>Why was Rebecca scared to go home?</a:t>
            </a:r>
          </a:p>
          <a:p>
            <a:endParaRPr lang="en-GB" dirty="0" smtClean="0"/>
          </a:p>
          <a:p>
            <a:endParaRPr lang="en-GB" dirty="0" smtClean="0"/>
          </a:p>
          <a:p>
            <a:endParaRPr lang="en-GB" dirty="0"/>
          </a:p>
        </p:txBody>
      </p:sp>
      <p:pic>
        <p:nvPicPr>
          <p:cNvPr id="4" name="Picture 3"/>
          <p:cNvPicPr>
            <a:picLocks noChangeAspect="1"/>
          </p:cNvPicPr>
          <p:nvPr/>
        </p:nvPicPr>
        <p:blipFill>
          <a:blip r:embed="rId3"/>
          <a:stretch>
            <a:fillRect/>
          </a:stretch>
        </p:blipFill>
        <p:spPr>
          <a:xfrm>
            <a:off x="6403750" y="3336940"/>
            <a:ext cx="6023777" cy="2881745"/>
          </a:xfrm>
          <a:prstGeom prst="rect">
            <a:avLst/>
          </a:prstGeom>
        </p:spPr>
      </p:pic>
    </p:spTree>
    <p:extLst>
      <p:ext uri="{BB962C8B-B14F-4D97-AF65-F5344CB8AC3E}">
        <p14:creationId xmlns:p14="http://schemas.microsoft.com/office/powerpoint/2010/main" val="3330918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the scale of the issue?</a:t>
            </a:r>
            <a:endParaRPr lang="en-GB" dirty="0"/>
          </a:p>
        </p:txBody>
      </p:sp>
      <p:pic>
        <p:nvPicPr>
          <p:cNvPr id="1026" name="Picture 2" descr="https://www.stopthetraffik.org/wp-content/uploads/2018/07/ILO-Report-Statistics-1-1-348x36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3525" y="2161743"/>
            <a:ext cx="4234729" cy="44781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410200" y="2161743"/>
            <a:ext cx="6096000" cy="4154984"/>
          </a:xfrm>
          <a:prstGeom prst="rect">
            <a:avLst/>
          </a:prstGeom>
        </p:spPr>
        <p:txBody>
          <a:bodyPr>
            <a:spAutoFit/>
          </a:bodyPr>
          <a:lstStyle/>
          <a:p>
            <a:r>
              <a:rPr lang="en-GB" sz="2400" dirty="0">
                <a:solidFill>
                  <a:srgbClr val="373737"/>
                </a:solidFill>
                <a:latin typeface="+mj-lt"/>
              </a:rPr>
              <a:t>An estimated 40.3 million victims are trapped in modern-day slavery</a:t>
            </a:r>
            <a:r>
              <a:rPr lang="en-GB" sz="2400" dirty="0" smtClean="0">
                <a:solidFill>
                  <a:srgbClr val="373737"/>
                </a:solidFill>
                <a:latin typeface="+mj-lt"/>
              </a:rPr>
              <a:t>.</a:t>
            </a:r>
          </a:p>
          <a:p>
            <a:endParaRPr lang="en-GB" sz="2400" dirty="0">
              <a:solidFill>
                <a:srgbClr val="373737"/>
              </a:solidFill>
              <a:latin typeface="+mj-lt"/>
            </a:endParaRPr>
          </a:p>
          <a:p>
            <a:r>
              <a:rPr lang="en-GB" sz="2400" dirty="0">
                <a:solidFill>
                  <a:srgbClr val="373737"/>
                </a:solidFill>
                <a:latin typeface="+mj-lt"/>
              </a:rPr>
              <a:t>Of these</a:t>
            </a:r>
            <a:r>
              <a:rPr lang="en-GB" sz="2400" dirty="0" smtClean="0">
                <a:solidFill>
                  <a:srgbClr val="373737"/>
                </a:solidFill>
                <a:latin typeface="+mj-lt"/>
              </a:rPr>
              <a:t>:</a:t>
            </a:r>
          </a:p>
          <a:p>
            <a:endParaRPr lang="en-GB" sz="2400" dirty="0">
              <a:solidFill>
                <a:srgbClr val="373737"/>
              </a:solidFill>
              <a:latin typeface="+mj-lt"/>
            </a:endParaRPr>
          </a:p>
          <a:p>
            <a:pPr>
              <a:buFont typeface="Arial" panose="020B0604020202020204" pitchFamily="34" charset="0"/>
              <a:buChar char="•"/>
            </a:pPr>
            <a:r>
              <a:rPr lang="en-GB" sz="2400" dirty="0">
                <a:solidFill>
                  <a:srgbClr val="373737"/>
                </a:solidFill>
                <a:latin typeface="+mj-lt"/>
              </a:rPr>
              <a:t>24.9 million were exploited for labour</a:t>
            </a:r>
            <a:r>
              <a:rPr lang="en-GB" sz="2400" dirty="0" smtClean="0">
                <a:solidFill>
                  <a:srgbClr val="373737"/>
                </a:solidFill>
                <a:latin typeface="+mj-lt"/>
              </a:rPr>
              <a:t>.</a:t>
            </a:r>
          </a:p>
          <a:p>
            <a:pPr>
              <a:buFont typeface="Arial" panose="020B0604020202020204" pitchFamily="34" charset="0"/>
              <a:buChar char="•"/>
            </a:pPr>
            <a:endParaRPr lang="en-GB" sz="2400" dirty="0">
              <a:solidFill>
                <a:srgbClr val="373737"/>
              </a:solidFill>
              <a:latin typeface="+mj-lt"/>
            </a:endParaRPr>
          </a:p>
          <a:p>
            <a:pPr>
              <a:buFont typeface="Arial" panose="020B0604020202020204" pitchFamily="34" charset="0"/>
              <a:buChar char="•"/>
            </a:pPr>
            <a:r>
              <a:rPr lang="en-GB" sz="2400" dirty="0">
                <a:solidFill>
                  <a:srgbClr val="373737"/>
                </a:solidFill>
                <a:latin typeface="+mj-lt"/>
              </a:rPr>
              <a:t>15.4 million were in forced marriage</a:t>
            </a:r>
            <a:r>
              <a:rPr lang="en-GB" sz="2400" dirty="0" smtClean="0">
                <a:solidFill>
                  <a:srgbClr val="373737"/>
                </a:solidFill>
                <a:latin typeface="+mj-lt"/>
              </a:rPr>
              <a:t>.</a:t>
            </a:r>
          </a:p>
          <a:p>
            <a:pPr>
              <a:buFont typeface="Arial" panose="020B0604020202020204" pitchFamily="34" charset="0"/>
              <a:buChar char="•"/>
            </a:pPr>
            <a:endParaRPr lang="en-GB" sz="2400" dirty="0">
              <a:solidFill>
                <a:srgbClr val="373737"/>
              </a:solidFill>
              <a:latin typeface="+mj-lt"/>
            </a:endParaRPr>
          </a:p>
          <a:p>
            <a:r>
              <a:rPr lang="en-GB" sz="2400" dirty="0">
                <a:solidFill>
                  <a:srgbClr val="373737"/>
                </a:solidFill>
                <a:latin typeface="+mj-lt"/>
              </a:rPr>
              <a:t>There are 5.4 victims of modern slavery for every 1,000 people in the world.</a:t>
            </a:r>
            <a:endParaRPr lang="en-GB" sz="2400" b="0" i="0" dirty="0">
              <a:solidFill>
                <a:srgbClr val="373737"/>
              </a:solidFill>
              <a:effectLst/>
              <a:latin typeface="+mj-lt"/>
            </a:endParaRPr>
          </a:p>
        </p:txBody>
      </p:sp>
      <p:sp>
        <p:nvSpPr>
          <p:cNvPr id="3" name="Rectangle 2"/>
          <p:cNvSpPr/>
          <p:nvPr/>
        </p:nvSpPr>
        <p:spPr>
          <a:xfrm>
            <a:off x="503525" y="1842655"/>
            <a:ext cx="11383675" cy="4797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smtClean="0"/>
              <a:t>How many people does this class estimate are involved in slavery, in the world today?</a:t>
            </a:r>
            <a:endParaRPr lang="en-GB" sz="6000" dirty="0"/>
          </a:p>
        </p:txBody>
      </p:sp>
    </p:spTree>
    <p:extLst>
      <p:ext uri="{BB962C8B-B14F-4D97-AF65-F5344CB8AC3E}">
        <p14:creationId xmlns:p14="http://schemas.microsoft.com/office/powerpoint/2010/main" val="427910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397</TotalTime>
  <Words>876</Words>
  <Application>Microsoft Office PowerPoint</Application>
  <PresentationFormat>Widescreen</PresentationFormat>
  <Paragraphs>100</Paragraphs>
  <Slides>14</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Roboto</vt:lpstr>
      <vt:lpstr>Vapor Trail</vt:lpstr>
      <vt:lpstr>PowerPoint Presentation</vt:lpstr>
      <vt:lpstr>Human TRAFFICKING</vt:lpstr>
      <vt:lpstr>What is Human trafficking?</vt:lpstr>
      <vt:lpstr>Types of exploitation. 2-3 mins…People can be exploited (used so that others are benefiting from them) in many ways.  Can you think of any examples, using the pictures below.</vt:lpstr>
      <vt:lpstr>PowerPoint Presentation</vt:lpstr>
      <vt:lpstr>PowerPoint Presentation</vt:lpstr>
      <vt:lpstr>PowerPoint Presentation</vt:lpstr>
      <vt:lpstr>A victim of human trafficking.</vt:lpstr>
      <vt:lpstr>What is the scale of the issue?</vt:lpstr>
      <vt:lpstr>Human trafficking and modern slavery do not discriminate; they affect men and women of all ages.</vt:lpstr>
      <vt:lpstr>It doesn’t happen near me…….</vt:lpstr>
      <vt:lpstr>what can you do to help?</vt:lpstr>
      <vt:lpstr>When people know what to ‘spot’</vt:lpstr>
      <vt:lpstr>See the unseen-spot it, stop it.</vt:lpstr>
    </vt:vector>
  </TitlesOfParts>
  <Company>TSA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TRAFFICKING</dc:title>
  <dc:creator>Mrs Cleator-Webb</dc:creator>
  <cp:lastModifiedBy>Mrs Cleator-Webb</cp:lastModifiedBy>
  <cp:revision>28</cp:revision>
  <dcterms:created xsi:type="dcterms:W3CDTF">2019-03-21T13:43:39Z</dcterms:created>
  <dcterms:modified xsi:type="dcterms:W3CDTF">2019-03-25T14:46:02Z</dcterms:modified>
</cp:coreProperties>
</file>